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25"/>
  </p:notesMasterIdLst>
  <p:handoutMasterIdLst>
    <p:handoutMasterId r:id="rId26"/>
  </p:handoutMasterIdLst>
  <p:sldIdLst>
    <p:sldId id="291" r:id="rId2"/>
    <p:sldId id="282" r:id="rId3"/>
    <p:sldId id="289" r:id="rId4"/>
    <p:sldId id="293" r:id="rId5"/>
    <p:sldId id="292" r:id="rId6"/>
    <p:sldId id="295" r:id="rId7"/>
    <p:sldId id="296" r:id="rId8"/>
    <p:sldId id="258" r:id="rId9"/>
    <p:sldId id="257" r:id="rId10"/>
    <p:sldId id="281" r:id="rId11"/>
    <p:sldId id="297" r:id="rId12"/>
    <p:sldId id="259" r:id="rId13"/>
    <p:sldId id="271" r:id="rId14"/>
    <p:sldId id="272" r:id="rId15"/>
    <p:sldId id="274" r:id="rId16"/>
    <p:sldId id="294" r:id="rId17"/>
    <p:sldId id="284" r:id="rId18"/>
    <p:sldId id="267" r:id="rId19"/>
    <p:sldId id="276" r:id="rId20"/>
    <p:sldId id="277" r:id="rId21"/>
    <p:sldId id="288" r:id="rId22"/>
    <p:sldId id="298" r:id="rId23"/>
    <p:sldId id="286" r:id="rId24"/>
  </p:sldIdLst>
  <p:sldSz cx="9144000" cy="6858000" type="screen4x3"/>
  <p:notesSz cx="7099300" cy="10229850"/>
  <p:defaultTextStyle>
    <a:defPPr>
      <a:defRPr lang="en-US"/>
    </a:defPPr>
    <a:lvl1pPr algn="l" rtl="0" fontAlgn="base">
      <a:spcBef>
        <a:spcPct val="0"/>
      </a:spcBef>
      <a:spcAft>
        <a:spcPct val="0"/>
      </a:spcAft>
      <a:defRPr sz="2000" kern="1200">
        <a:solidFill>
          <a:schemeClr val="bg1"/>
        </a:solidFill>
        <a:latin typeface="Verdana" pitchFamily="34" charset="0"/>
        <a:ea typeface="+mn-ea"/>
        <a:cs typeface="+mn-cs"/>
      </a:defRPr>
    </a:lvl1pPr>
    <a:lvl2pPr marL="457200" algn="l" rtl="0" fontAlgn="base">
      <a:spcBef>
        <a:spcPct val="0"/>
      </a:spcBef>
      <a:spcAft>
        <a:spcPct val="0"/>
      </a:spcAft>
      <a:defRPr sz="2000" kern="1200">
        <a:solidFill>
          <a:schemeClr val="bg1"/>
        </a:solidFill>
        <a:latin typeface="Verdana" pitchFamily="34" charset="0"/>
        <a:ea typeface="+mn-ea"/>
        <a:cs typeface="+mn-cs"/>
      </a:defRPr>
    </a:lvl2pPr>
    <a:lvl3pPr marL="914400" algn="l" rtl="0" fontAlgn="base">
      <a:spcBef>
        <a:spcPct val="0"/>
      </a:spcBef>
      <a:spcAft>
        <a:spcPct val="0"/>
      </a:spcAft>
      <a:defRPr sz="2000" kern="1200">
        <a:solidFill>
          <a:schemeClr val="bg1"/>
        </a:solidFill>
        <a:latin typeface="Verdana" pitchFamily="34" charset="0"/>
        <a:ea typeface="+mn-ea"/>
        <a:cs typeface="+mn-cs"/>
      </a:defRPr>
    </a:lvl3pPr>
    <a:lvl4pPr marL="1371600" algn="l" rtl="0" fontAlgn="base">
      <a:spcBef>
        <a:spcPct val="0"/>
      </a:spcBef>
      <a:spcAft>
        <a:spcPct val="0"/>
      </a:spcAft>
      <a:defRPr sz="2000" kern="1200">
        <a:solidFill>
          <a:schemeClr val="bg1"/>
        </a:solidFill>
        <a:latin typeface="Verdana" pitchFamily="34" charset="0"/>
        <a:ea typeface="+mn-ea"/>
        <a:cs typeface="+mn-cs"/>
      </a:defRPr>
    </a:lvl4pPr>
    <a:lvl5pPr marL="1828800" algn="l" rtl="0" fontAlgn="base">
      <a:spcBef>
        <a:spcPct val="0"/>
      </a:spcBef>
      <a:spcAft>
        <a:spcPct val="0"/>
      </a:spcAft>
      <a:defRPr sz="2000" kern="1200">
        <a:solidFill>
          <a:schemeClr val="bg1"/>
        </a:solidFill>
        <a:latin typeface="Verdana" pitchFamily="34" charset="0"/>
        <a:ea typeface="+mn-ea"/>
        <a:cs typeface="+mn-cs"/>
      </a:defRPr>
    </a:lvl5pPr>
    <a:lvl6pPr marL="2286000" algn="l" defTabSz="914400" rtl="0" eaLnBrk="1" latinLnBrk="0" hangingPunct="1">
      <a:defRPr sz="2000" kern="1200">
        <a:solidFill>
          <a:schemeClr val="bg1"/>
        </a:solidFill>
        <a:latin typeface="Verdana" pitchFamily="34" charset="0"/>
        <a:ea typeface="+mn-ea"/>
        <a:cs typeface="+mn-cs"/>
      </a:defRPr>
    </a:lvl6pPr>
    <a:lvl7pPr marL="2743200" algn="l" defTabSz="914400" rtl="0" eaLnBrk="1" latinLnBrk="0" hangingPunct="1">
      <a:defRPr sz="2000" kern="1200">
        <a:solidFill>
          <a:schemeClr val="bg1"/>
        </a:solidFill>
        <a:latin typeface="Verdana" pitchFamily="34" charset="0"/>
        <a:ea typeface="+mn-ea"/>
        <a:cs typeface="+mn-cs"/>
      </a:defRPr>
    </a:lvl7pPr>
    <a:lvl8pPr marL="3200400" algn="l" defTabSz="914400" rtl="0" eaLnBrk="1" latinLnBrk="0" hangingPunct="1">
      <a:defRPr sz="2000" kern="1200">
        <a:solidFill>
          <a:schemeClr val="bg1"/>
        </a:solidFill>
        <a:latin typeface="Verdana" pitchFamily="34" charset="0"/>
        <a:ea typeface="+mn-ea"/>
        <a:cs typeface="+mn-cs"/>
      </a:defRPr>
    </a:lvl8pPr>
    <a:lvl9pPr marL="3657600" algn="l" defTabSz="914400" rtl="0" eaLnBrk="1" latinLnBrk="0" hangingPunct="1">
      <a:defRPr sz="2000" kern="1200">
        <a:solidFill>
          <a:schemeClr val="bg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CC6633"/>
    <a:srgbClr val="007A87"/>
    <a:srgbClr val="FFFF00"/>
    <a:srgbClr val="FF0000"/>
    <a:srgbClr val="B2B2B2"/>
    <a:srgbClr val="DDDDDD"/>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3380" autoAdjust="0"/>
    <p:restoredTop sz="86003" autoAdjust="0"/>
  </p:normalViewPr>
  <p:slideViewPr>
    <p:cSldViewPr snapToGrid="0">
      <p:cViewPr varScale="1">
        <p:scale>
          <a:sx n="100" d="100"/>
          <a:sy n="100" d="100"/>
        </p:scale>
        <p:origin x="1536"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3165"/>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49155" name="Rectangle 3"/>
          <p:cNvSpPr>
            <a:spLocks noGrp="1" noChangeArrowheads="1"/>
          </p:cNvSpPr>
          <p:nvPr>
            <p:ph type="dt" sz="quarter" idx="1"/>
          </p:nvPr>
        </p:nvSpPr>
        <p:spPr bwMode="auto">
          <a:xfrm>
            <a:off x="4021138" y="0"/>
            <a:ext cx="3076575" cy="511175"/>
          </a:xfrm>
          <a:prstGeom prst="rect">
            <a:avLst/>
          </a:prstGeom>
          <a:noFill/>
          <a:ln w="9525">
            <a:noFill/>
            <a:miter lim="800000"/>
            <a:headEnd/>
            <a:tailEnd/>
          </a:ln>
          <a:effectLst/>
        </p:spPr>
        <p:txBody>
          <a:bodyPr vert="horz" wrap="square" lIns="99020" tIns="49510" rIns="99020" bIns="49510" numCol="1" anchor="t" anchorCtr="0" compatLnSpc="1">
            <a:prstTxWarp prst="textNoShape">
              <a:avLst/>
            </a:prstTxWarp>
          </a:bodyPr>
          <a:lstStyle>
            <a:lvl1pPr algn="r" defTabSz="990600">
              <a:defRPr sz="1300">
                <a:solidFill>
                  <a:schemeClr val="tx1"/>
                </a:solidFill>
                <a:latin typeface="Arial" charset="0"/>
              </a:defRPr>
            </a:lvl1pPr>
          </a:lstStyle>
          <a:p>
            <a:endParaRPr lang="en-US"/>
          </a:p>
        </p:txBody>
      </p:sp>
      <p:sp>
        <p:nvSpPr>
          <p:cNvPr id="49156" name="Rectangle 4"/>
          <p:cNvSpPr>
            <a:spLocks noGrp="1" noChangeArrowheads="1"/>
          </p:cNvSpPr>
          <p:nvPr>
            <p:ph type="ftr" sz="quarter" idx="2"/>
          </p:nvPr>
        </p:nvSpPr>
        <p:spPr bwMode="auto">
          <a:xfrm>
            <a:off x="0"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defTabSz="990600">
              <a:defRPr sz="1300">
                <a:solidFill>
                  <a:schemeClr val="tx1"/>
                </a:solidFill>
                <a:latin typeface="Arial" charset="0"/>
              </a:defRPr>
            </a:lvl1pPr>
          </a:lstStyle>
          <a:p>
            <a:endParaRPr lang="en-US"/>
          </a:p>
        </p:txBody>
      </p:sp>
      <p:sp>
        <p:nvSpPr>
          <p:cNvPr id="49157" name="Rectangle 5"/>
          <p:cNvSpPr>
            <a:spLocks noGrp="1" noChangeArrowheads="1"/>
          </p:cNvSpPr>
          <p:nvPr>
            <p:ph type="sldNum" sz="quarter" idx="3"/>
          </p:nvPr>
        </p:nvSpPr>
        <p:spPr bwMode="auto">
          <a:xfrm>
            <a:off x="4021138" y="9717088"/>
            <a:ext cx="3076575" cy="511175"/>
          </a:xfrm>
          <a:prstGeom prst="rect">
            <a:avLst/>
          </a:prstGeom>
          <a:noFill/>
          <a:ln w="9525">
            <a:noFill/>
            <a:miter lim="800000"/>
            <a:headEnd/>
            <a:tailEnd/>
          </a:ln>
          <a:effectLst/>
        </p:spPr>
        <p:txBody>
          <a:bodyPr vert="horz" wrap="square" lIns="99020" tIns="49510" rIns="99020" bIns="49510" numCol="1" anchor="b" anchorCtr="0" compatLnSpc="1">
            <a:prstTxWarp prst="textNoShape">
              <a:avLst/>
            </a:prstTxWarp>
          </a:bodyPr>
          <a:lstStyle>
            <a:lvl1pPr algn="r" defTabSz="990600">
              <a:defRPr sz="1300">
                <a:solidFill>
                  <a:schemeClr val="tx1"/>
                </a:solidFill>
                <a:latin typeface="Arial" charset="0"/>
              </a:defRPr>
            </a:lvl1pPr>
          </a:lstStyle>
          <a:p>
            <a:fld id="{3C53293D-EAE3-45F4-A798-CBC867B69FD7}" type="slidenum">
              <a:rPr lang="en-US"/>
              <a:pPr/>
              <a:t>‹#›</a:t>
            </a:fld>
            <a:endParaRPr lang="en-US"/>
          </a:p>
        </p:txBody>
      </p:sp>
    </p:spTree>
    <p:extLst>
      <p:ext uri="{BB962C8B-B14F-4D97-AF65-F5344CB8AC3E}">
        <p14:creationId xmlns:p14="http://schemas.microsoft.com/office/powerpoint/2010/main" val="13787323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6575" cy="51117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21138" y="0"/>
            <a:ext cx="3076575" cy="511175"/>
          </a:xfrm>
          <a:prstGeom prst="rect">
            <a:avLst/>
          </a:prstGeom>
        </p:spPr>
        <p:txBody>
          <a:bodyPr vert="horz" lIns="91440" tIns="45720" rIns="91440" bIns="45720" rtlCol="0"/>
          <a:lstStyle>
            <a:lvl1pPr algn="r">
              <a:defRPr sz="1200"/>
            </a:lvl1pPr>
          </a:lstStyle>
          <a:p>
            <a:fld id="{2D1D6DCB-8B35-4F06-9CF2-1F29237D6189}" type="datetimeFigureOut">
              <a:rPr lang="en-US" smtClean="0"/>
              <a:t>9/15/2016</a:t>
            </a:fld>
            <a:endParaRPr lang="en-US"/>
          </a:p>
        </p:txBody>
      </p:sp>
      <p:sp>
        <p:nvSpPr>
          <p:cNvPr id="4" name="Slide Image Placeholder 3"/>
          <p:cNvSpPr>
            <a:spLocks noGrp="1" noRot="1" noChangeAspect="1"/>
          </p:cNvSpPr>
          <p:nvPr>
            <p:ph type="sldImg" idx="2"/>
          </p:nvPr>
        </p:nvSpPr>
        <p:spPr>
          <a:xfrm>
            <a:off x="992188" y="766763"/>
            <a:ext cx="5114925" cy="3836987"/>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9613" y="4859338"/>
            <a:ext cx="5680075" cy="460375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717088"/>
            <a:ext cx="3076575" cy="51117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21138" y="9717088"/>
            <a:ext cx="3076575" cy="511175"/>
          </a:xfrm>
          <a:prstGeom prst="rect">
            <a:avLst/>
          </a:prstGeom>
        </p:spPr>
        <p:txBody>
          <a:bodyPr vert="horz" lIns="91440" tIns="45720" rIns="91440" bIns="45720" rtlCol="0" anchor="b"/>
          <a:lstStyle>
            <a:lvl1pPr algn="r">
              <a:defRPr sz="1200"/>
            </a:lvl1pPr>
          </a:lstStyle>
          <a:p>
            <a:fld id="{F1C960F9-05E3-4C78-865F-E3A93AAEBFAB}" type="slidenum">
              <a:rPr lang="en-US" smtClean="0"/>
              <a:t>‹#›</a:t>
            </a:fld>
            <a:endParaRPr lang="en-US"/>
          </a:p>
        </p:txBody>
      </p:sp>
    </p:spTree>
    <p:extLst>
      <p:ext uri="{BB962C8B-B14F-4D97-AF65-F5344CB8AC3E}">
        <p14:creationId xmlns:p14="http://schemas.microsoft.com/office/powerpoint/2010/main" val="631338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eaLnBrk="1" hangingPunct="1"/>
            <a:r>
              <a:rPr lang="en-US" sz="1800" dirty="0" smtClean="0"/>
              <a:t>Spread and </a:t>
            </a:r>
            <a:r>
              <a:rPr lang="en-US" sz="1800" dirty="0" err="1" smtClean="0"/>
              <a:t>utilised</a:t>
            </a:r>
            <a:r>
              <a:rPr lang="en-US" sz="1800" dirty="0" smtClean="0"/>
              <a:t> worldwide. </a:t>
            </a:r>
          </a:p>
          <a:p>
            <a:pPr lvl="1" eaLnBrk="1" hangingPunct="1"/>
            <a:r>
              <a:rPr lang="en-US" sz="1800" dirty="0" smtClean="0"/>
              <a:t>Users/installations in all continents</a:t>
            </a:r>
          </a:p>
          <a:p>
            <a:pPr lvl="1" eaLnBrk="1" hangingPunct="1"/>
            <a:r>
              <a:rPr lang="en-US" sz="1800" dirty="0" smtClean="0"/>
              <a:t>Selected 1D </a:t>
            </a:r>
            <a:r>
              <a:rPr lang="en-US" sz="1800" dirty="0" err="1" smtClean="0"/>
              <a:t>modelling</a:t>
            </a:r>
            <a:r>
              <a:rPr lang="en-US" sz="1800" dirty="0" smtClean="0"/>
              <a:t> tool by authorities in several countries  </a:t>
            </a:r>
          </a:p>
          <a:p>
            <a:endParaRPr lang="da-DK" dirty="0"/>
          </a:p>
        </p:txBody>
      </p:sp>
      <p:sp>
        <p:nvSpPr>
          <p:cNvPr id="4" name="Slide Number Placeholder 3"/>
          <p:cNvSpPr>
            <a:spLocks noGrp="1"/>
          </p:cNvSpPr>
          <p:nvPr>
            <p:ph type="sldNum" sz="quarter" idx="10"/>
          </p:nvPr>
        </p:nvSpPr>
        <p:spPr/>
        <p:txBody>
          <a:bodyPr/>
          <a:lstStyle/>
          <a:p>
            <a:fld id="{F1C960F9-05E3-4C78-865F-E3A93AAEBFAB}" type="slidenum">
              <a:rPr lang="en-US" smtClean="0"/>
              <a:t>5</a:t>
            </a:fld>
            <a:endParaRPr lang="en-US"/>
          </a:p>
        </p:txBody>
      </p:sp>
    </p:spTree>
    <p:extLst>
      <p:ext uri="{BB962C8B-B14F-4D97-AF65-F5344CB8AC3E}">
        <p14:creationId xmlns:p14="http://schemas.microsoft.com/office/powerpoint/2010/main" val="836190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1C960F9-05E3-4C78-865F-E3A93AAEBFAB}" type="slidenum">
              <a:rPr lang="en-US" smtClean="0"/>
              <a:t>12</a:t>
            </a:fld>
            <a:endParaRPr lang="en-US"/>
          </a:p>
        </p:txBody>
      </p:sp>
    </p:spTree>
    <p:extLst>
      <p:ext uri="{BB962C8B-B14F-4D97-AF65-F5344CB8AC3E}">
        <p14:creationId xmlns:p14="http://schemas.microsoft.com/office/powerpoint/2010/main" val="19837977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ln>
                  <a:noFill/>
                </a:ln>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3925690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Full image teas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8" name="Text Placeholder 28"/>
          <p:cNvSpPr>
            <a:spLocks noGrp="1"/>
          </p:cNvSpPr>
          <p:nvPr>
            <p:ph type="body" sz="quarter" idx="15"/>
          </p:nvPr>
        </p:nvSpPr>
        <p:spPr>
          <a:xfrm>
            <a:off x="251520" y="2767056"/>
            <a:ext cx="8149041"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1"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487009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About DHI">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2" name="TextBox 11"/>
          <p:cNvSpPr txBox="1"/>
          <p:nvPr/>
        </p:nvSpPr>
        <p:spPr>
          <a:xfrm>
            <a:off x="251520" y="1589742"/>
            <a:ext cx="8568952" cy="4123764"/>
          </a:xfrm>
          <a:prstGeom prst="rect">
            <a:avLst/>
          </a:prstGeom>
        </p:spPr>
        <p:txBody>
          <a:bodyPr vert="horz" lIns="0" tIns="0" rIns="0" bIns="0" rtlCol="0">
            <a:noAutofit/>
          </a:bodyPr>
          <a:lstStyle>
            <a:lvl1pPr lvl="0" indent="0">
              <a:spcBef>
                <a:spcPct val="20000"/>
              </a:spcBef>
              <a:buFont typeface="Arial" pitchFamily="34" charset="0"/>
              <a:buNone/>
              <a:defRPr sz="1400">
                <a:solidFill>
                  <a:schemeClr val="bg1"/>
                </a:solidFill>
              </a:defRPr>
            </a:lvl1pPr>
            <a:lvl2pPr marL="358775" indent="-176213">
              <a:spcBef>
                <a:spcPct val="20000"/>
              </a:spcBef>
              <a:buFont typeface="Arial" pitchFamily="34" charset="0"/>
              <a:buChar char="•"/>
              <a:defRPr sz="1200">
                <a:solidFill>
                  <a:schemeClr val="bg1"/>
                </a:solidFill>
              </a:defRPr>
            </a:lvl2pPr>
            <a:lvl3pPr marL="541338" indent="-182563">
              <a:spcBef>
                <a:spcPct val="20000"/>
              </a:spcBef>
              <a:buFont typeface="Arial" pitchFamily="34" charset="0"/>
              <a:buChar char="•"/>
              <a:defRPr sz="1100">
                <a:solidFill>
                  <a:schemeClr val="bg1"/>
                </a:solidFill>
              </a:defRPr>
            </a:lvl3pPr>
            <a:lvl4pPr marL="717550" indent="-176213">
              <a:spcBef>
                <a:spcPct val="20000"/>
              </a:spcBef>
              <a:buFont typeface="Arial" pitchFamily="34" charset="0"/>
              <a:buChar char="•"/>
              <a:defRPr sz="1050">
                <a:solidFill>
                  <a:schemeClr val="bg1"/>
                </a:solidFill>
              </a:defRPr>
            </a:lvl4pPr>
            <a:lvl5pPr marL="900113" indent="-182563">
              <a:spcBef>
                <a:spcPct val="20000"/>
              </a:spcBef>
              <a:buFont typeface="Arial" pitchFamily="34" charset="0"/>
              <a:buChar char="•"/>
              <a:defRPr sz="1000">
                <a:solidFill>
                  <a:schemeClr val="bg1"/>
                </a:solidFill>
              </a:defRPr>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pPr lvl="0"/>
            <a:r>
              <a:rPr lang="en-US" sz="2000" noProof="0" dirty="0" smtClean="0">
                <a:solidFill>
                  <a:schemeClr val="bg1"/>
                </a:solidFill>
              </a:rPr>
              <a:t>DHI are the first people you should call when you have a tough challenge to solve in a water environment.</a:t>
            </a:r>
          </a:p>
          <a:p>
            <a:pPr lvl="0"/>
            <a:endParaRPr lang="en-US" sz="2000" noProof="0" dirty="0" smtClean="0">
              <a:solidFill>
                <a:schemeClr val="bg1"/>
              </a:solidFill>
            </a:endParaRPr>
          </a:p>
          <a:p>
            <a:pPr lvl="0"/>
            <a:r>
              <a:rPr lang="en-US" sz="2000" noProof="0" dirty="0" smtClean="0">
                <a:solidFill>
                  <a:schemeClr val="bg1"/>
                </a:solidFill>
              </a:rPr>
              <a:t>In the world of water, our knowledge is second-to-none, and we strive to make it globally accessible to clients and partners. </a:t>
            </a:r>
          </a:p>
          <a:p>
            <a:pPr lvl="0"/>
            <a:endParaRPr lang="en-US" sz="2000" noProof="0" dirty="0" smtClean="0">
              <a:solidFill>
                <a:schemeClr val="bg1"/>
              </a:solidFill>
            </a:endParaRPr>
          </a:p>
          <a:p>
            <a:pPr lvl="0"/>
            <a:r>
              <a:rPr lang="en-US" sz="2000" noProof="0" dirty="0" smtClean="0">
                <a:solidFill>
                  <a:schemeClr val="bg1"/>
                </a:solidFill>
              </a:rPr>
              <a:t>So whether you need to save water, share it fairly, improve its quality, quantify its impact or manage its flow, we can help. Our knowledge, combined with our team’s expertise and the power of our technology, hold the key to unlocking the right solution. </a:t>
            </a:r>
          </a:p>
        </p:txBody>
      </p:sp>
      <p:sp>
        <p:nvSpPr>
          <p:cNvPr id="2" name="Title 1"/>
          <p:cNvSpPr>
            <a:spLocks noGrp="1"/>
          </p:cNvSpPr>
          <p:nvPr>
            <p:ph type="title"/>
          </p:nvPr>
        </p:nvSpPr>
        <p:spPr/>
        <p:txBody>
          <a:bodyPr/>
          <a:lstStyle/>
          <a:p>
            <a:r>
              <a:rPr lang="en-US" smtClean="0"/>
              <a:t>Click to edit Master title style</a:t>
            </a:r>
            <a:endParaRPr lang="en-GB"/>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22327418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hank you">
    <p:spTree>
      <p:nvGrpSpPr>
        <p:cNvPr id="1" name=""/>
        <p:cNvGrpSpPr/>
        <p:nvPr/>
      </p:nvGrpSpPr>
      <p:grpSpPr>
        <a:xfrm>
          <a:off x="0" y="0"/>
          <a:ext cx="0" cy="0"/>
          <a:chOff x="0" y="0"/>
          <a:chExt cx="0" cy="0"/>
        </a:xfrm>
      </p:grpSpPr>
      <p:pic>
        <p:nvPicPr>
          <p:cNvPr id="13" name="Picture 12"/>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10"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11"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6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smtClean="0"/>
              <a:t>Presenter’s name</a:t>
            </a:r>
            <a:endParaRPr lang="en-GB" noProof="0" dirty="0"/>
          </a:p>
        </p:txBody>
      </p:sp>
      <p:sp>
        <p:nvSpPr>
          <p:cNvPr id="17" name="Slide Number Placeholder 4"/>
          <p:cNvSpPr>
            <a:spLocks noGrp="1"/>
          </p:cNvSpPr>
          <p:nvPr>
            <p:ph type="sldNum" sz="quarter" idx="12"/>
          </p:nvPr>
        </p:nvSpPr>
        <p:spPr>
          <a:xfrm>
            <a:off x="4239506" y="6515719"/>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8" name="Footer Placeholder 3"/>
          <p:cNvSpPr>
            <a:spLocks noGrp="1"/>
          </p:cNvSpPr>
          <p:nvPr>
            <p:ph type="ftr" sz="quarter" idx="11"/>
          </p:nvPr>
        </p:nvSpPr>
        <p:spPr>
          <a:xfrm>
            <a:off x="251520" y="6515719"/>
            <a:ext cx="1416133" cy="176811"/>
          </a:xfrm>
        </p:spPr>
        <p:txBody>
          <a:bodyPr/>
          <a:lstStyle>
            <a:lvl1pPr>
              <a:defRPr>
                <a:solidFill>
                  <a:schemeClr val="bg1"/>
                </a:solidFill>
              </a:defRPr>
            </a:lvl1pPr>
          </a:lstStyle>
          <a:p>
            <a:r>
              <a:rPr lang="en-GB" noProof="0" smtClean="0"/>
              <a:t>© DHI</a:t>
            </a:r>
            <a:endParaRPr lang="en-GB" noProof="0"/>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16947920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07950" y="0"/>
            <a:ext cx="8928100" cy="67421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a-DK"/>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Cover">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78810" y="400447"/>
            <a:ext cx="8586383" cy="5915796"/>
          </a:xfrm>
          <a:custGeom>
            <a:avLst/>
            <a:gdLst>
              <a:gd name="connsiteX0" fmla="*/ 0 w 8312195"/>
              <a:gd name="connsiteY0" fmla="*/ 124208 h 4297852"/>
              <a:gd name="connsiteX1" fmla="*/ 124208 w 8312195"/>
              <a:gd name="connsiteY1" fmla="*/ 0 h 4297852"/>
              <a:gd name="connsiteX2" fmla="*/ 8187987 w 8312195"/>
              <a:gd name="connsiteY2" fmla="*/ 0 h 4297852"/>
              <a:gd name="connsiteX3" fmla="*/ 8312195 w 8312195"/>
              <a:gd name="connsiteY3" fmla="*/ 124208 h 4297852"/>
              <a:gd name="connsiteX4" fmla="*/ 8312195 w 8312195"/>
              <a:gd name="connsiteY4" fmla="*/ 4173644 h 4297852"/>
              <a:gd name="connsiteX5" fmla="*/ 8187987 w 8312195"/>
              <a:gd name="connsiteY5" fmla="*/ 4297852 h 4297852"/>
              <a:gd name="connsiteX6" fmla="*/ 124208 w 8312195"/>
              <a:gd name="connsiteY6" fmla="*/ 4297852 h 4297852"/>
              <a:gd name="connsiteX7" fmla="*/ 0 w 8312195"/>
              <a:gd name="connsiteY7" fmla="*/ 4173644 h 4297852"/>
              <a:gd name="connsiteX8" fmla="*/ 0 w 8312195"/>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124208 w 8323993"/>
              <a:gd name="connsiteY6" fmla="*/ 4297852 h 4297852"/>
              <a:gd name="connsiteX7" fmla="*/ 0 w 8323993"/>
              <a:gd name="connsiteY7" fmla="*/ 4173644 h 4297852"/>
              <a:gd name="connsiteX8" fmla="*/ 0 w 8323993"/>
              <a:gd name="connsiteY8"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5891983 w 8323993"/>
              <a:gd name="connsiteY6" fmla="*/ 4294163 h 4297852"/>
              <a:gd name="connsiteX7" fmla="*/ 124208 w 8323993"/>
              <a:gd name="connsiteY7" fmla="*/ 4297852 h 4297852"/>
              <a:gd name="connsiteX8" fmla="*/ 0 w 8323993"/>
              <a:gd name="connsiteY8" fmla="*/ 4173644 h 4297852"/>
              <a:gd name="connsiteX9" fmla="*/ 0 w 8323993"/>
              <a:gd name="connsiteY9" fmla="*/ 124208 h 429785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891983 w 8323993"/>
              <a:gd name="connsiteY7" fmla="*/ 4294163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008539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300062"/>
              <a:gd name="connsiteX1" fmla="*/ 124208 w 8323993"/>
              <a:gd name="connsiteY1" fmla="*/ 0 h 4300062"/>
              <a:gd name="connsiteX2" fmla="*/ 8187987 w 8323993"/>
              <a:gd name="connsiteY2" fmla="*/ 0 h 4300062"/>
              <a:gd name="connsiteX3" fmla="*/ 8312195 w 8323993"/>
              <a:gd name="connsiteY3" fmla="*/ 124208 h 4300062"/>
              <a:gd name="connsiteX4" fmla="*/ 8323993 w 8323993"/>
              <a:gd name="connsiteY4" fmla="*/ 2592617 h 4300062"/>
              <a:gd name="connsiteX5" fmla="*/ 8187987 w 8323993"/>
              <a:gd name="connsiteY5" fmla="*/ 4297852 h 4300062"/>
              <a:gd name="connsiteX6" fmla="*/ 6800484 w 8323993"/>
              <a:gd name="connsiteY6" fmla="*/ 4300062 h 4300062"/>
              <a:gd name="connsiteX7" fmla="*/ 5425258 w 8323993"/>
              <a:gd name="connsiteY7" fmla="*/ 4296544 h 4300062"/>
              <a:gd name="connsiteX8" fmla="*/ 124208 w 8323993"/>
              <a:gd name="connsiteY8" fmla="*/ 4297852 h 4300062"/>
              <a:gd name="connsiteX9" fmla="*/ 0 w 8323993"/>
              <a:gd name="connsiteY9" fmla="*/ 4173644 h 4300062"/>
              <a:gd name="connsiteX10" fmla="*/ 0 w 8323993"/>
              <a:gd name="connsiteY10" fmla="*/ 124208 h 430006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87987 w 8323993"/>
              <a:gd name="connsiteY5" fmla="*/ 42978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31"/>
              <a:gd name="connsiteY0" fmla="*/ 124208 h 4297852"/>
              <a:gd name="connsiteX1" fmla="*/ 124208 w 8324031"/>
              <a:gd name="connsiteY1" fmla="*/ 0 h 4297852"/>
              <a:gd name="connsiteX2" fmla="*/ 8187987 w 8324031"/>
              <a:gd name="connsiteY2" fmla="*/ 0 h 4297852"/>
              <a:gd name="connsiteX3" fmla="*/ 8312195 w 8324031"/>
              <a:gd name="connsiteY3" fmla="*/ 124208 h 4297852"/>
              <a:gd name="connsiteX4" fmla="*/ 8323993 w 8324031"/>
              <a:gd name="connsiteY4" fmla="*/ 2592617 h 4297852"/>
              <a:gd name="connsiteX5" fmla="*/ 8178462 w 8324031"/>
              <a:gd name="connsiteY5" fmla="*/ 2926252 h 4297852"/>
              <a:gd name="connsiteX6" fmla="*/ 6278990 w 8324031"/>
              <a:gd name="connsiteY6" fmla="*/ 4047649 h 4297852"/>
              <a:gd name="connsiteX7" fmla="*/ 5425258 w 8324031"/>
              <a:gd name="connsiteY7" fmla="*/ 4296544 h 4297852"/>
              <a:gd name="connsiteX8" fmla="*/ 124208 w 8324031"/>
              <a:gd name="connsiteY8" fmla="*/ 4297852 h 4297852"/>
              <a:gd name="connsiteX9" fmla="*/ 0 w 8324031"/>
              <a:gd name="connsiteY9" fmla="*/ 4173644 h 4297852"/>
              <a:gd name="connsiteX10" fmla="*/ 0 w 8324031"/>
              <a:gd name="connsiteY10" fmla="*/ 124208 h 4297852"/>
              <a:gd name="connsiteX0" fmla="*/ 0 w 8325333"/>
              <a:gd name="connsiteY0" fmla="*/ 124208 h 4297852"/>
              <a:gd name="connsiteX1" fmla="*/ 124208 w 8325333"/>
              <a:gd name="connsiteY1" fmla="*/ 0 h 4297852"/>
              <a:gd name="connsiteX2" fmla="*/ 8187987 w 8325333"/>
              <a:gd name="connsiteY2" fmla="*/ 0 h 4297852"/>
              <a:gd name="connsiteX3" fmla="*/ 8312195 w 8325333"/>
              <a:gd name="connsiteY3" fmla="*/ 124208 h 4297852"/>
              <a:gd name="connsiteX4" fmla="*/ 8323993 w 8325333"/>
              <a:gd name="connsiteY4" fmla="*/ 2592617 h 4297852"/>
              <a:gd name="connsiteX5" fmla="*/ 8178462 w 8325333"/>
              <a:gd name="connsiteY5" fmla="*/ 2926252 h 4297852"/>
              <a:gd name="connsiteX6" fmla="*/ 6278990 w 8325333"/>
              <a:gd name="connsiteY6" fmla="*/ 4047649 h 4297852"/>
              <a:gd name="connsiteX7" fmla="*/ 5425258 w 8325333"/>
              <a:gd name="connsiteY7" fmla="*/ 4296544 h 4297852"/>
              <a:gd name="connsiteX8" fmla="*/ 124208 w 8325333"/>
              <a:gd name="connsiteY8" fmla="*/ 4297852 h 4297852"/>
              <a:gd name="connsiteX9" fmla="*/ 0 w 8325333"/>
              <a:gd name="connsiteY9" fmla="*/ 4173644 h 4297852"/>
              <a:gd name="connsiteX10" fmla="*/ 0 w 8325333"/>
              <a:gd name="connsiteY10" fmla="*/ 124208 h 4297852"/>
              <a:gd name="connsiteX0" fmla="*/ 0 w 8324280"/>
              <a:gd name="connsiteY0" fmla="*/ 124208 h 4297852"/>
              <a:gd name="connsiteX1" fmla="*/ 124208 w 8324280"/>
              <a:gd name="connsiteY1" fmla="*/ 0 h 4297852"/>
              <a:gd name="connsiteX2" fmla="*/ 8187987 w 8324280"/>
              <a:gd name="connsiteY2" fmla="*/ 0 h 4297852"/>
              <a:gd name="connsiteX3" fmla="*/ 8312195 w 8324280"/>
              <a:gd name="connsiteY3" fmla="*/ 124208 h 4297852"/>
              <a:gd name="connsiteX4" fmla="*/ 8323993 w 8324280"/>
              <a:gd name="connsiteY4" fmla="*/ 2592617 h 4297852"/>
              <a:gd name="connsiteX5" fmla="*/ 8178462 w 8324280"/>
              <a:gd name="connsiteY5" fmla="*/ 2926252 h 4297852"/>
              <a:gd name="connsiteX6" fmla="*/ 6278990 w 8324280"/>
              <a:gd name="connsiteY6" fmla="*/ 4047649 h 4297852"/>
              <a:gd name="connsiteX7" fmla="*/ 5425258 w 8324280"/>
              <a:gd name="connsiteY7" fmla="*/ 4296544 h 4297852"/>
              <a:gd name="connsiteX8" fmla="*/ 124208 w 8324280"/>
              <a:gd name="connsiteY8" fmla="*/ 4297852 h 4297852"/>
              <a:gd name="connsiteX9" fmla="*/ 0 w 8324280"/>
              <a:gd name="connsiteY9" fmla="*/ 4173644 h 4297852"/>
              <a:gd name="connsiteX10" fmla="*/ 0 w 8324280"/>
              <a:gd name="connsiteY10" fmla="*/ 124208 h 4297852"/>
              <a:gd name="connsiteX0" fmla="*/ 0 w 8323993"/>
              <a:gd name="connsiteY0" fmla="*/ 124208 h 4297852"/>
              <a:gd name="connsiteX1" fmla="*/ 124208 w 8323993"/>
              <a:gd name="connsiteY1" fmla="*/ 0 h 4297852"/>
              <a:gd name="connsiteX2" fmla="*/ 8187987 w 8323993"/>
              <a:gd name="connsiteY2" fmla="*/ 0 h 4297852"/>
              <a:gd name="connsiteX3" fmla="*/ 8312195 w 8323993"/>
              <a:gd name="connsiteY3" fmla="*/ 124208 h 4297852"/>
              <a:gd name="connsiteX4" fmla="*/ 8323993 w 8323993"/>
              <a:gd name="connsiteY4" fmla="*/ 2592617 h 4297852"/>
              <a:gd name="connsiteX5" fmla="*/ 8178462 w 8323993"/>
              <a:gd name="connsiteY5" fmla="*/ 2926252 h 4297852"/>
              <a:gd name="connsiteX6" fmla="*/ 6278990 w 8323993"/>
              <a:gd name="connsiteY6" fmla="*/ 4047649 h 4297852"/>
              <a:gd name="connsiteX7" fmla="*/ 5425258 w 8323993"/>
              <a:gd name="connsiteY7" fmla="*/ 4296544 h 4297852"/>
              <a:gd name="connsiteX8" fmla="*/ 124208 w 8323993"/>
              <a:gd name="connsiteY8" fmla="*/ 4297852 h 4297852"/>
              <a:gd name="connsiteX9" fmla="*/ 0 w 8323993"/>
              <a:gd name="connsiteY9" fmla="*/ 4173644 h 4297852"/>
              <a:gd name="connsiteX10" fmla="*/ 0 w 8323993"/>
              <a:gd name="connsiteY10" fmla="*/ 124208 h 4297852"/>
              <a:gd name="connsiteX0" fmla="*/ 0 w 8324003"/>
              <a:gd name="connsiteY0" fmla="*/ 124208 h 4297852"/>
              <a:gd name="connsiteX1" fmla="*/ 124208 w 8324003"/>
              <a:gd name="connsiteY1" fmla="*/ 0 h 4297852"/>
              <a:gd name="connsiteX2" fmla="*/ 8187987 w 8324003"/>
              <a:gd name="connsiteY2" fmla="*/ 0 h 4297852"/>
              <a:gd name="connsiteX3" fmla="*/ 8312195 w 8324003"/>
              <a:gd name="connsiteY3" fmla="*/ 124208 h 4297852"/>
              <a:gd name="connsiteX4" fmla="*/ 8323993 w 8324003"/>
              <a:gd name="connsiteY4" fmla="*/ 2592617 h 4297852"/>
              <a:gd name="connsiteX5" fmla="*/ 8178462 w 8324003"/>
              <a:gd name="connsiteY5" fmla="*/ 2926252 h 4297852"/>
              <a:gd name="connsiteX6" fmla="*/ 6278990 w 8324003"/>
              <a:gd name="connsiteY6" fmla="*/ 4047649 h 4297852"/>
              <a:gd name="connsiteX7" fmla="*/ 5425258 w 8324003"/>
              <a:gd name="connsiteY7" fmla="*/ 4296544 h 4297852"/>
              <a:gd name="connsiteX8" fmla="*/ 124208 w 8324003"/>
              <a:gd name="connsiteY8" fmla="*/ 4297852 h 4297852"/>
              <a:gd name="connsiteX9" fmla="*/ 0 w 8324003"/>
              <a:gd name="connsiteY9" fmla="*/ 4173644 h 4297852"/>
              <a:gd name="connsiteX10" fmla="*/ 0 w 8324003"/>
              <a:gd name="connsiteY10" fmla="*/ 124208 h 4297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324003" h="4297852">
                <a:moveTo>
                  <a:pt x="0" y="124208"/>
                </a:moveTo>
                <a:cubicBezTo>
                  <a:pt x="0" y="55610"/>
                  <a:pt x="55610" y="0"/>
                  <a:pt x="124208" y="0"/>
                </a:cubicBezTo>
                <a:lnTo>
                  <a:pt x="8187987" y="0"/>
                </a:lnTo>
                <a:cubicBezTo>
                  <a:pt x="8256585" y="0"/>
                  <a:pt x="8312195" y="55610"/>
                  <a:pt x="8312195" y="124208"/>
                </a:cubicBezTo>
                <a:cubicBezTo>
                  <a:pt x="8312195" y="1474020"/>
                  <a:pt x="8323993" y="1242805"/>
                  <a:pt x="8323993" y="2592617"/>
                </a:cubicBezTo>
                <a:cubicBezTo>
                  <a:pt x="8323993" y="2661215"/>
                  <a:pt x="8328023" y="2814333"/>
                  <a:pt x="8178462" y="2926252"/>
                </a:cubicBezTo>
                <a:lnTo>
                  <a:pt x="6278990" y="4047649"/>
                </a:lnTo>
                <a:cubicBezTo>
                  <a:pt x="5949169" y="4268727"/>
                  <a:pt x="5700310" y="4301685"/>
                  <a:pt x="5425258" y="4296544"/>
                </a:cubicBezTo>
                <a:lnTo>
                  <a:pt x="124208" y="4297852"/>
                </a:lnTo>
                <a:cubicBezTo>
                  <a:pt x="55610" y="4297852"/>
                  <a:pt x="0" y="4242242"/>
                  <a:pt x="0" y="4173644"/>
                </a:cubicBezTo>
                <a:lnTo>
                  <a:pt x="0" y="124208"/>
                </a:lnTo>
                <a:close/>
              </a:path>
            </a:pathLst>
          </a:custGeom>
          <a:solidFill>
            <a:srgbClr val="FFFFFF">
              <a:alpha val="0"/>
            </a:srgbClr>
          </a:solidFill>
          <a:ln w="19050">
            <a:solidFill>
              <a:schemeClr val="bg1"/>
            </a:solidFill>
          </a:ln>
        </p:spPr>
        <p:txBody>
          <a:bodyPr lIns="288000" tIns="0" bIns="3108960" anchor="b" anchorCtr="0">
            <a:normAutofit/>
          </a:bodyPr>
          <a:lstStyle>
            <a:lvl1pPr algn="l">
              <a:lnSpc>
                <a:spcPct val="90000"/>
              </a:lnSpc>
              <a:defRPr sz="2800" b="1" cap="none" baseline="0">
                <a:solidFill>
                  <a:schemeClr val="bg1"/>
                </a:solidFill>
              </a:defRPr>
            </a:lvl1pPr>
          </a:lstStyle>
          <a:p>
            <a:r>
              <a:rPr lang="en-GB" noProof="0" dirty="0" smtClean="0"/>
              <a:t>Click to edit the master </a:t>
            </a:r>
            <a:br>
              <a:rPr lang="en-GB" noProof="0" dirty="0" smtClean="0"/>
            </a:br>
            <a:r>
              <a:rPr lang="en-GB" noProof="0" dirty="0" smtClean="0"/>
              <a:t>title of the </a:t>
            </a:r>
            <a:r>
              <a:rPr lang="en-GB" noProof="0" dirty="0" err="1" smtClean="0"/>
              <a:t>powerpoint</a:t>
            </a:r>
            <a:endParaRPr lang="en-GB" noProof="0" dirty="0"/>
          </a:p>
        </p:txBody>
      </p:sp>
      <p:sp>
        <p:nvSpPr>
          <p:cNvPr id="3" name="Subtitle 2"/>
          <p:cNvSpPr>
            <a:spLocks noGrp="1"/>
          </p:cNvSpPr>
          <p:nvPr>
            <p:ph type="subTitle" idx="1" hasCustomPrompt="1"/>
          </p:nvPr>
        </p:nvSpPr>
        <p:spPr>
          <a:xfrm>
            <a:off x="554182" y="3506174"/>
            <a:ext cx="8035637" cy="636647"/>
          </a:xfrm>
        </p:spPr>
        <p:txBody>
          <a:bodyPr lIns="0" tIns="0" rIns="0" bIns="0">
            <a:normAutofit/>
          </a:bodyPr>
          <a:lstStyle>
            <a:lvl1pPr marL="0" indent="0" algn="l">
              <a:lnSpc>
                <a:spcPct val="90000"/>
              </a:lnSpc>
              <a:spcBef>
                <a:spcPts val="0"/>
              </a:spcBef>
              <a:buNone/>
              <a:defRPr sz="1200" b="1" cap="none" baseline="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smtClean="0"/>
              <a:t>Presenter’s name</a:t>
            </a:r>
            <a:endParaRPr lang="en-GB" noProof="0"/>
          </a:p>
        </p:txBody>
      </p:sp>
      <p:sp>
        <p:nvSpPr>
          <p:cNvPr id="19" name="Slide Number Placeholder 4"/>
          <p:cNvSpPr>
            <a:spLocks noGrp="1"/>
          </p:cNvSpPr>
          <p:nvPr>
            <p:ph type="sldNum" sz="quarter" idx="12"/>
          </p:nvPr>
        </p:nvSpPr>
        <p:spPr>
          <a:xfrm>
            <a:off x="4239506" y="6507853"/>
            <a:ext cx="516591" cy="176811"/>
          </a:xfrm>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7"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303795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Agenda">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pic>
        <p:nvPicPr>
          <p:cNvPr id="15" name="Picture 14"/>
          <p:cNvPicPr>
            <a:picLocks noChangeAspect="1"/>
          </p:cNvPicPr>
          <p:nvPr/>
        </p:nvPicPr>
        <p:blipFill rotWithShape="1">
          <a:blip r:embed="rId2" cstate="print">
            <a:extLst>
              <a:ext uri="{28A0092B-C50C-407E-A947-70E740481C1C}">
                <a14:useLocalDpi xmlns:a14="http://schemas.microsoft.com/office/drawing/2010/main" val="0"/>
              </a:ext>
            </a:extLst>
          </a:blip>
          <a:srcRect r="40847" b="45026"/>
          <a:stretch/>
        </p:blipFill>
        <p:spPr>
          <a:xfrm>
            <a:off x="2483768" y="391082"/>
            <a:ext cx="6660232" cy="6466919"/>
          </a:xfrm>
          <a:prstGeom prst="rect">
            <a:avLst/>
          </a:prstGeom>
        </p:spPr>
      </p:pic>
      <p:sp>
        <p:nvSpPr>
          <p:cNvPr id="4" name="Footer Placeholder 3"/>
          <p:cNvSpPr>
            <a:spLocks noGrp="1"/>
          </p:cNvSpPr>
          <p:nvPr>
            <p:ph type="ftr" sz="quarter" idx="11"/>
          </p:nvPr>
        </p:nvSpPr>
        <p:spPr/>
        <p:txBody>
          <a:bodyPr/>
          <a:lstStyle>
            <a:lvl1pPr>
              <a:defRPr>
                <a:solidFill>
                  <a:schemeClr val="bg1"/>
                </a:solidFill>
              </a:defRPr>
            </a:lvl1p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GB" noProof="0" smtClean="0"/>
              <a:t>#</a:t>
            </a:r>
            <a:fld id="{EC98167B-91FF-498B-85F5-63F1D9402506}" type="slidenum">
              <a:rPr lang="en-GB" noProof="0" smtClean="0"/>
              <a:pPr/>
              <a:t>‹#›</a:t>
            </a:fld>
            <a:r>
              <a:rPr lang="en-GB" noProof="0" smtClean="0"/>
              <a:t>  </a:t>
            </a:r>
            <a:endParaRPr lang="en-GB" noProof="0"/>
          </a:p>
        </p:txBody>
      </p:sp>
      <p:sp>
        <p:nvSpPr>
          <p:cNvPr id="11" name="Text Placeholder 10"/>
          <p:cNvSpPr>
            <a:spLocks noGrp="1"/>
          </p:cNvSpPr>
          <p:nvPr>
            <p:ph type="body" sz="quarter" idx="14"/>
          </p:nvPr>
        </p:nvSpPr>
        <p:spPr>
          <a:xfrm>
            <a:off x="251521" y="1189653"/>
            <a:ext cx="8670772" cy="4687619"/>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
        <p:nvSpPr>
          <p:cNvPr id="2" name="Title 1"/>
          <p:cNvSpPr>
            <a:spLocks noGrp="1"/>
          </p:cNvSpPr>
          <p:nvPr>
            <p:ph type="title"/>
          </p:nvPr>
        </p:nvSpPr>
        <p:spPr>
          <a:xfrm>
            <a:off x="251520" y="227585"/>
            <a:ext cx="8670773" cy="600883"/>
          </a:xfrm>
        </p:spPr>
        <p:txBody>
          <a:bodyPr/>
          <a:lstStyle/>
          <a:p>
            <a:r>
              <a:rPr lang="en-US" smtClean="0"/>
              <a:t>Click to edit Master title style</a:t>
            </a:r>
            <a:endParaRPr lang="en-GB"/>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6800" y="5936400"/>
            <a:ext cx="1357200" cy="949403"/>
          </a:xfrm>
          <a:prstGeom prst="rect">
            <a:avLst/>
          </a:prstGeom>
        </p:spPr>
      </p:pic>
    </p:spTree>
    <p:extLst>
      <p:ext uri="{BB962C8B-B14F-4D97-AF65-F5344CB8AC3E}">
        <p14:creationId xmlns:p14="http://schemas.microsoft.com/office/powerpoint/2010/main" val="8676008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Section Divider A">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278810" y="398662"/>
            <a:ext cx="8588375" cy="5915025"/>
          </a:xfrm>
          <a:custGeom>
            <a:avLst/>
            <a:gdLst>
              <a:gd name="T0" fmla="*/ 0 w 5410"/>
              <a:gd name="T1" fmla="*/ 80 h 3726"/>
              <a:gd name="T2" fmla="*/ 0 w 5410"/>
              <a:gd name="T3" fmla="*/ 80 h 3726"/>
              <a:gd name="T4" fmla="*/ 2 w 5410"/>
              <a:gd name="T5" fmla="*/ 64 h 3726"/>
              <a:gd name="T6" fmla="*/ 8 w 5410"/>
              <a:gd name="T7" fmla="*/ 50 h 3726"/>
              <a:gd name="T8" fmla="*/ 14 w 5410"/>
              <a:gd name="T9" fmla="*/ 36 h 3726"/>
              <a:gd name="T10" fmla="*/ 24 w 5410"/>
              <a:gd name="T11" fmla="*/ 24 h 3726"/>
              <a:gd name="T12" fmla="*/ 36 w 5410"/>
              <a:gd name="T13" fmla="*/ 14 h 3726"/>
              <a:gd name="T14" fmla="*/ 50 w 5410"/>
              <a:gd name="T15" fmla="*/ 6 h 3726"/>
              <a:gd name="T16" fmla="*/ 66 w 5410"/>
              <a:gd name="T17" fmla="*/ 2 h 3726"/>
              <a:gd name="T18" fmla="*/ 82 w 5410"/>
              <a:gd name="T19" fmla="*/ 0 h 3726"/>
              <a:gd name="T20" fmla="*/ 5320 w 5410"/>
              <a:gd name="T21" fmla="*/ 0 h 3726"/>
              <a:gd name="T22" fmla="*/ 5320 w 5410"/>
              <a:gd name="T23" fmla="*/ 0 h 3726"/>
              <a:gd name="T24" fmla="*/ 5338 w 5410"/>
              <a:gd name="T25" fmla="*/ 2 h 3726"/>
              <a:gd name="T26" fmla="*/ 5354 w 5410"/>
              <a:gd name="T27" fmla="*/ 6 h 3726"/>
              <a:gd name="T28" fmla="*/ 5368 w 5410"/>
              <a:gd name="T29" fmla="*/ 14 h 3726"/>
              <a:gd name="T30" fmla="*/ 5382 w 5410"/>
              <a:gd name="T31" fmla="*/ 24 h 3726"/>
              <a:gd name="T32" fmla="*/ 5394 w 5410"/>
              <a:gd name="T33" fmla="*/ 36 h 3726"/>
              <a:gd name="T34" fmla="*/ 5402 w 5410"/>
              <a:gd name="T35" fmla="*/ 50 h 3726"/>
              <a:gd name="T36" fmla="*/ 5408 w 5410"/>
              <a:gd name="T37" fmla="*/ 64 h 3726"/>
              <a:gd name="T38" fmla="*/ 5410 w 5410"/>
              <a:gd name="T39" fmla="*/ 80 h 3726"/>
              <a:gd name="T40" fmla="*/ 5410 w 5410"/>
              <a:gd name="T41" fmla="*/ 80 h 3726"/>
              <a:gd name="T42" fmla="*/ 5410 w 5410"/>
              <a:gd name="T43" fmla="*/ 2618 h 3726"/>
              <a:gd name="T44" fmla="*/ 5410 w 5410"/>
              <a:gd name="T45" fmla="*/ 2618 h 3726"/>
              <a:gd name="T46" fmla="*/ 5410 w 5410"/>
              <a:gd name="T47" fmla="*/ 2638 h 3726"/>
              <a:gd name="T48" fmla="*/ 5408 w 5410"/>
              <a:gd name="T49" fmla="*/ 2660 h 3726"/>
              <a:gd name="T50" fmla="*/ 5406 w 5410"/>
              <a:gd name="T51" fmla="*/ 2686 h 3726"/>
              <a:gd name="T52" fmla="*/ 5398 w 5410"/>
              <a:gd name="T53" fmla="*/ 2716 h 3726"/>
              <a:gd name="T54" fmla="*/ 5388 w 5410"/>
              <a:gd name="T55" fmla="*/ 2746 h 3726"/>
              <a:gd name="T56" fmla="*/ 5380 w 5410"/>
              <a:gd name="T57" fmla="*/ 2762 h 3726"/>
              <a:gd name="T58" fmla="*/ 5370 w 5410"/>
              <a:gd name="T59" fmla="*/ 2776 h 3726"/>
              <a:gd name="T60" fmla="*/ 5360 w 5410"/>
              <a:gd name="T61" fmla="*/ 2792 h 3726"/>
              <a:gd name="T62" fmla="*/ 5346 w 5410"/>
              <a:gd name="T63" fmla="*/ 2806 h 3726"/>
              <a:gd name="T64" fmla="*/ 5332 w 5410"/>
              <a:gd name="T65" fmla="*/ 2820 h 3726"/>
              <a:gd name="T66" fmla="*/ 5314 w 5410"/>
              <a:gd name="T67" fmla="*/ 2834 h 3726"/>
              <a:gd name="T68" fmla="*/ 4080 w 5410"/>
              <a:gd name="T69" fmla="*/ 3564 h 3726"/>
              <a:gd name="T70" fmla="*/ 4080 w 5410"/>
              <a:gd name="T71" fmla="*/ 3564 h 3726"/>
              <a:gd name="T72" fmla="*/ 4042 w 5410"/>
              <a:gd name="T73" fmla="*/ 3590 h 3726"/>
              <a:gd name="T74" fmla="*/ 4002 w 5410"/>
              <a:gd name="T75" fmla="*/ 3612 h 3726"/>
              <a:gd name="T76" fmla="*/ 3966 w 5410"/>
              <a:gd name="T77" fmla="*/ 3632 h 3726"/>
              <a:gd name="T78" fmla="*/ 3928 w 5410"/>
              <a:gd name="T79" fmla="*/ 3650 h 3726"/>
              <a:gd name="T80" fmla="*/ 3892 w 5410"/>
              <a:gd name="T81" fmla="*/ 3666 h 3726"/>
              <a:gd name="T82" fmla="*/ 3858 w 5410"/>
              <a:gd name="T83" fmla="*/ 3680 h 3726"/>
              <a:gd name="T84" fmla="*/ 3824 w 5410"/>
              <a:gd name="T85" fmla="*/ 3690 h 3726"/>
              <a:gd name="T86" fmla="*/ 3790 w 5410"/>
              <a:gd name="T87" fmla="*/ 3700 h 3726"/>
              <a:gd name="T88" fmla="*/ 3756 w 5410"/>
              <a:gd name="T89" fmla="*/ 3708 h 3726"/>
              <a:gd name="T90" fmla="*/ 3724 w 5410"/>
              <a:gd name="T91" fmla="*/ 3714 h 3726"/>
              <a:gd name="T92" fmla="*/ 3690 w 5410"/>
              <a:gd name="T93" fmla="*/ 3718 h 3726"/>
              <a:gd name="T94" fmla="*/ 3658 w 5410"/>
              <a:gd name="T95" fmla="*/ 3722 h 3726"/>
              <a:gd name="T96" fmla="*/ 3592 w 5410"/>
              <a:gd name="T97" fmla="*/ 3726 h 3726"/>
              <a:gd name="T98" fmla="*/ 3526 w 5410"/>
              <a:gd name="T99" fmla="*/ 3726 h 3726"/>
              <a:gd name="T100" fmla="*/ 82 w 5410"/>
              <a:gd name="T101" fmla="*/ 3726 h 3726"/>
              <a:gd name="T102" fmla="*/ 82 w 5410"/>
              <a:gd name="T103" fmla="*/ 3726 h 3726"/>
              <a:gd name="T104" fmla="*/ 66 w 5410"/>
              <a:gd name="T105" fmla="*/ 3726 h 3726"/>
              <a:gd name="T106" fmla="*/ 50 w 5410"/>
              <a:gd name="T107" fmla="*/ 3720 h 3726"/>
              <a:gd name="T108" fmla="*/ 36 w 5410"/>
              <a:gd name="T109" fmla="*/ 3712 h 3726"/>
              <a:gd name="T110" fmla="*/ 24 w 5410"/>
              <a:gd name="T111" fmla="*/ 3704 h 3726"/>
              <a:gd name="T112" fmla="*/ 14 w 5410"/>
              <a:gd name="T113" fmla="*/ 3692 h 3726"/>
              <a:gd name="T114" fmla="*/ 8 w 5410"/>
              <a:gd name="T115" fmla="*/ 3678 h 3726"/>
              <a:gd name="T116" fmla="*/ 2 w 5410"/>
              <a:gd name="T117" fmla="*/ 3662 h 3726"/>
              <a:gd name="T118" fmla="*/ 0 w 5410"/>
              <a:gd name="T119" fmla="*/ 3646 h 3726"/>
              <a:gd name="T120" fmla="*/ 0 w 5410"/>
              <a:gd name="T121" fmla="*/ 1012 h 3726"/>
              <a:gd name="T122" fmla="*/ 0 w 5410"/>
              <a:gd name="T123" fmla="*/ 1012 h 3726"/>
              <a:gd name="T124" fmla="*/ 0 w 5410"/>
              <a:gd name="T125" fmla="*/ 80 h 37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10" h="3726">
                <a:moveTo>
                  <a:pt x="0" y="80"/>
                </a:moveTo>
                <a:lnTo>
                  <a:pt x="0" y="80"/>
                </a:lnTo>
                <a:lnTo>
                  <a:pt x="2" y="64"/>
                </a:lnTo>
                <a:lnTo>
                  <a:pt x="8" y="50"/>
                </a:lnTo>
                <a:lnTo>
                  <a:pt x="14" y="36"/>
                </a:lnTo>
                <a:lnTo>
                  <a:pt x="24" y="24"/>
                </a:lnTo>
                <a:lnTo>
                  <a:pt x="36" y="14"/>
                </a:lnTo>
                <a:lnTo>
                  <a:pt x="50" y="6"/>
                </a:lnTo>
                <a:lnTo>
                  <a:pt x="66" y="2"/>
                </a:lnTo>
                <a:lnTo>
                  <a:pt x="82" y="0"/>
                </a:lnTo>
                <a:lnTo>
                  <a:pt x="5320" y="0"/>
                </a:lnTo>
                <a:lnTo>
                  <a:pt x="5320" y="0"/>
                </a:lnTo>
                <a:lnTo>
                  <a:pt x="5338" y="2"/>
                </a:lnTo>
                <a:lnTo>
                  <a:pt x="5354" y="6"/>
                </a:lnTo>
                <a:lnTo>
                  <a:pt x="5368" y="14"/>
                </a:lnTo>
                <a:lnTo>
                  <a:pt x="5382" y="24"/>
                </a:lnTo>
                <a:lnTo>
                  <a:pt x="5394" y="36"/>
                </a:lnTo>
                <a:lnTo>
                  <a:pt x="5402" y="50"/>
                </a:lnTo>
                <a:lnTo>
                  <a:pt x="5408" y="64"/>
                </a:lnTo>
                <a:lnTo>
                  <a:pt x="5410" y="80"/>
                </a:lnTo>
                <a:lnTo>
                  <a:pt x="5410" y="80"/>
                </a:lnTo>
                <a:lnTo>
                  <a:pt x="5410" y="2618"/>
                </a:lnTo>
                <a:lnTo>
                  <a:pt x="5410" y="2618"/>
                </a:lnTo>
                <a:lnTo>
                  <a:pt x="5410" y="2638"/>
                </a:lnTo>
                <a:lnTo>
                  <a:pt x="5408" y="2660"/>
                </a:lnTo>
                <a:lnTo>
                  <a:pt x="5406" y="2686"/>
                </a:lnTo>
                <a:lnTo>
                  <a:pt x="5398" y="2716"/>
                </a:lnTo>
                <a:lnTo>
                  <a:pt x="5388" y="2746"/>
                </a:lnTo>
                <a:lnTo>
                  <a:pt x="5380" y="2762"/>
                </a:lnTo>
                <a:lnTo>
                  <a:pt x="5370" y="2776"/>
                </a:lnTo>
                <a:lnTo>
                  <a:pt x="5360" y="2792"/>
                </a:lnTo>
                <a:lnTo>
                  <a:pt x="5346" y="2806"/>
                </a:lnTo>
                <a:lnTo>
                  <a:pt x="5332" y="2820"/>
                </a:lnTo>
                <a:lnTo>
                  <a:pt x="5314" y="2834"/>
                </a:lnTo>
                <a:lnTo>
                  <a:pt x="4080" y="3564"/>
                </a:lnTo>
                <a:lnTo>
                  <a:pt x="4080" y="3564"/>
                </a:lnTo>
                <a:lnTo>
                  <a:pt x="4042" y="3590"/>
                </a:lnTo>
                <a:lnTo>
                  <a:pt x="4002" y="3612"/>
                </a:lnTo>
                <a:lnTo>
                  <a:pt x="3966" y="3632"/>
                </a:lnTo>
                <a:lnTo>
                  <a:pt x="3928" y="3650"/>
                </a:lnTo>
                <a:lnTo>
                  <a:pt x="3892" y="3666"/>
                </a:lnTo>
                <a:lnTo>
                  <a:pt x="3858" y="3680"/>
                </a:lnTo>
                <a:lnTo>
                  <a:pt x="3824" y="3690"/>
                </a:lnTo>
                <a:lnTo>
                  <a:pt x="3790" y="3700"/>
                </a:lnTo>
                <a:lnTo>
                  <a:pt x="3756" y="3708"/>
                </a:lnTo>
                <a:lnTo>
                  <a:pt x="3724" y="3714"/>
                </a:lnTo>
                <a:lnTo>
                  <a:pt x="3690" y="3718"/>
                </a:lnTo>
                <a:lnTo>
                  <a:pt x="3658" y="3722"/>
                </a:lnTo>
                <a:lnTo>
                  <a:pt x="3592" y="3726"/>
                </a:lnTo>
                <a:lnTo>
                  <a:pt x="3526" y="3726"/>
                </a:lnTo>
                <a:lnTo>
                  <a:pt x="82" y="3726"/>
                </a:lnTo>
                <a:lnTo>
                  <a:pt x="82" y="3726"/>
                </a:lnTo>
                <a:lnTo>
                  <a:pt x="66" y="3726"/>
                </a:lnTo>
                <a:lnTo>
                  <a:pt x="50" y="3720"/>
                </a:lnTo>
                <a:lnTo>
                  <a:pt x="36" y="3712"/>
                </a:lnTo>
                <a:lnTo>
                  <a:pt x="24" y="3704"/>
                </a:lnTo>
                <a:lnTo>
                  <a:pt x="14" y="3692"/>
                </a:lnTo>
                <a:lnTo>
                  <a:pt x="8" y="3678"/>
                </a:lnTo>
                <a:lnTo>
                  <a:pt x="2" y="3662"/>
                </a:lnTo>
                <a:lnTo>
                  <a:pt x="0" y="3646"/>
                </a:lnTo>
                <a:lnTo>
                  <a:pt x="0" y="1012"/>
                </a:lnTo>
                <a:lnTo>
                  <a:pt x="0" y="1012"/>
                </a:lnTo>
                <a:lnTo>
                  <a:pt x="0" y="80"/>
                </a:lnTo>
                <a:close/>
              </a:path>
            </a:pathLst>
          </a:custGeom>
          <a:gradFill>
            <a:gsLst>
              <a:gs pos="44000">
                <a:srgbClr val="004164"/>
              </a:gs>
              <a:gs pos="100000">
                <a:srgbClr val="0073A4"/>
              </a:gs>
            </a:gsLst>
            <a:lin ang="0" scaled="1"/>
          </a:gradFill>
          <a:ln w="19050">
            <a:solidFill>
              <a:schemeClr val="bg1"/>
            </a:solidFill>
          </a:ln>
        </p:spPr>
        <p:txBody>
          <a:bodyPr lIns="288000" tIns="288000" bIns="0" anchor="t" anchorCtr="0">
            <a:normAutofit/>
          </a:bodyPr>
          <a:lstStyle>
            <a:lvl1pPr algn="l">
              <a:lnSpc>
                <a:spcPct val="90000"/>
              </a:lnSpc>
              <a:defRPr sz="5400" b="1" cap="none" baseline="0">
                <a:solidFill>
                  <a:schemeClr val="bg1"/>
                </a:solidFill>
              </a:defRPr>
            </a:lvl1pPr>
          </a:lstStyle>
          <a:p>
            <a:r>
              <a:rPr lang="en-GB" noProof="0" dirty="0" smtClean="0"/>
              <a:t>01. (Add section)</a:t>
            </a:r>
            <a:endParaRPr lang="en-GB" noProof="0" dirty="0"/>
          </a:p>
        </p:txBody>
      </p:sp>
      <p:sp>
        <p:nvSpPr>
          <p:cNvPr id="19" name="Text Placeholder 28"/>
          <p:cNvSpPr>
            <a:spLocks noGrp="1"/>
          </p:cNvSpPr>
          <p:nvPr>
            <p:ph type="body" sz="quarter" idx="13"/>
          </p:nvPr>
        </p:nvSpPr>
        <p:spPr>
          <a:xfrm>
            <a:off x="554039" y="3506174"/>
            <a:ext cx="8035925" cy="636647"/>
          </a:xfrm>
        </p:spPr>
        <p:txBody>
          <a:bodyPr/>
          <a:lstStyle>
            <a:lvl1pPr marL="0" indent="0">
              <a:buNone/>
              <a:defRPr sz="20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20" name="Text Placeholder 28"/>
          <p:cNvSpPr>
            <a:spLocks noGrp="1"/>
          </p:cNvSpPr>
          <p:nvPr>
            <p:ph type="body" sz="quarter" idx="15"/>
          </p:nvPr>
        </p:nvSpPr>
        <p:spPr>
          <a:xfrm>
            <a:off x="554039" y="2767057"/>
            <a:ext cx="8035925" cy="636647"/>
          </a:xfrm>
        </p:spPr>
        <p:txBody>
          <a:bodyPr anchor="b" anchorCtr="0"/>
          <a:lstStyle>
            <a:lvl1pPr marL="0" indent="0">
              <a:buNone/>
              <a:defRPr sz="2800" b="1">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Click to edit Master text styles</a:t>
            </a:r>
          </a:p>
        </p:txBody>
      </p:sp>
      <p:sp>
        <p:nvSpPr>
          <p:cNvPr id="14"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5"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endParaRPr lang="en-GB" noProof="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6800" y="5936400"/>
            <a:ext cx="1357200" cy="940881"/>
          </a:xfrm>
          <a:prstGeom prst="rect">
            <a:avLst/>
          </a:prstGeom>
        </p:spPr>
      </p:pic>
    </p:spTree>
    <p:extLst>
      <p:ext uri="{BB962C8B-B14F-4D97-AF65-F5344CB8AC3E}">
        <p14:creationId xmlns:p14="http://schemas.microsoft.com/office/powerpoint/2010/main" val="2595110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7" name="Content Placeholder 6"/>
          <p:cNvSpPr>
            <a:spLocks noGrp="1"/>
          </p:cNvSpPr>
          <p:nvPr>
            <p:ph sz="quarter" idx="13"/>
          </p:nvPr>
        </p:nvSpPr>
        <p:spPr>
          <a:xfrm>
            <a:off x="251520" y="1189653"/>
            <a:ext cx="8640959" cy="5119667"/>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baseline="0">
                <a:solidFill>
                  <a:schemeClr val="bg1"/>
                </a:solidFill>
              </a:defRPr>
            </a:lvl3pPr>
            <a:lvl4pPr marL="1080000" indent="-270000">
              <a:buFont typeface="Arial" pitchFamily="34" charset="0"/>
              <a:buChar cha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Footer Placeholder 3"/>
          <p:cNvSpPr>
            <a:spLocks noGrp="1"/>
          </p:cNvSpPr>
          <p:nvPr>
            <p:ph type="ftr" sz="quarter" idx="11"/>
          </p:nvPr>
        </p:nvSpPr>
        <p:spPr>
          <a:xfrm>
            <a:off x="554182" y="6515719"/>
            <a:ext cx="1416133" cy="176811"/>
          </a:xfrm>
        </p:spPr>
        <p:txBody>
          <a:bodyPr/>
          <a:lstStyle/>
          <a:p>
            <a:r>
              <a:rPr lang="en-GB" noProof="0" smtClean="0"/>
              <a:t>© DHI</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Tree>
    <p:extLst>
      <p:ext uri="{BB962C8B-B14F-4D97-AF65-F5344CB8AC3E}">
        <p14:creationId xmlns:p14="http://schemas.microsoft.com/office/powerpoint/2010/main" val="31467276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3"/>
            <a:ext cx="4043463" cy="4523853"/>
          </a:xfrm>
        </p:spPr>
        <p:txBody>
          <a:bodyPr/>
          <a:lstStyle>
            <a:lvl1pPr>
              <a:defRPr sz="2000">
                <a:solidFill>
                  <a:schemeClr val="bg1"/>
                </a:solidFill>
              </a:defRPr>
            </a:lvl1pPr>
            <a:lvl2pPr marL="540000" indent="-270000">
              <a:buFont typeface="Arial" pitchFamily="34" charset="0"/>
              <a:buChar cha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Content Placeholder 6"/>
          <p:cNvSpPr>
            <a:spLocks noGrp="1"/>
          </p:cNvSpPr>
          <p:nvPr>
            <p:ph sz="quarter" idx="14"/>
          </p:nvPr>
        </p:nvSpPr>
        <p:spPr>
          <a:xfrm>
            <a:off x="4849018" y="1189653"/>
            <a:ext cx="4043461" cy="4523853"/>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9" name="Text Placeholder 28"/>
          <p:cNvSpPr>
            <a:spLocks noGrp="1"/>
          </p:cNvSpPr>
          <p:nvPr>
            <p:ph type="body" sz="quarter" idx="21" hasCustomPrompt="1"/>
          </p:nvPr>
        </p:nvSpPr>
        <p:spPr>
          <a:xfrm>
            <a:off x="4849020" y="5814573"/>
            <a:ext cx="4043459"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74165828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10" name="Slide Number Placeholder 4"/>
          <p:cNvSpPr>
            <a:spLocks noGrp="1"/>
          </p:cNvSpPr>
          <p:nvPr>
            <p:ph type="sldNum" sz="quarter" idx="12"/>
          </p:nvPr>
        </p:nvSpPr>
        <p:spPr>
          <a:xfrm>
            <a:off x="4239506" y="6515719"/>
            <a:ext cx="516591" cy="176811"/>
          </a:xfrm>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Tree>
    <p:extLst>
      <p:ext uri="{BB962C8B-B14F-4D97-AF65-F5344CB8AC3E}">
        <p14:creationId xmlns:p14="http://schemas.microsoft.com/office/powerpoint/2010/main" val="866326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8" name="Picture Placeholder 4"/>
          <p:cNvSpPr>
            <a:spLocks noGrp="1"/>
          </p:cNvSpPr>
          <p:nvPr>
            <p:ph type="pic" sz="quarter" idx="14"/>
          </p:nvPr>
        </p:nvSpPr>
        <p:spPr>
          <a:xfrm>
            <a:off x="251520" y="677335"/>
            <a:ext cx="8640960" cy="5271945"/>
          </a:xfrm>
        </p:spPr>
        <p:txBody>
          <a:bodyPr anchor="ctr" anchorCtr="0"/>
          <a:lstStyle>
            <a:lvl1pPr marL="0" indent="0" algn="ctr">
              <a:buNone/>
              <a:defRPr/>
            </a:lvl1pPr>
          </a:lstStyle>
          <a:p>
            <a:r>
              <a:rPr lang="en-US" noProof="0" smtClean="0"/>
              <a:t>Click icon to add picture</a:t>
            </a:r>
            <a:endParaRPr lang="en-GB" noProof="0"/>
          </a:p>
        </p:txBody>
      </p:sp>
      <p:sp>
        <p:nvSpPr>
          <p:cNvPr id="7" name="Text Placeholder 28"/>
          <p:cNvSpPr>
            <a:spLocks noGrp="1"/>
          </p:cNvSpPr>
          <p:nvPr>
            <p:ph type="body" sz="quarter" idx="18" hasCustomPrompt="1"/>
          </p:nvPr>
        </p:nvSpPr>
        <p:spPr>
          <a:xfrm>
            <a:off x="251520" y="6093296"/>
            <a:ext cx="86409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21296090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4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5" name="Slide Number Placeholder 4"/>
          <p:cNvSpPr>
            <a:spLocks noGrp="1"/>
          </p:cNvSpPr>
          <p:nvPr>
            <p:ph type="sldNum" sz="quarter" idx="12"/>
          </p:nvPr>
        </p:nvSpPr>
        <p:spPr/>
        <p:txBody>
          <a:bodyPr/>
          <a:lstStyle/>
          <a:p>
            <a:r>
              <a:rPr lang="en-GB" noProof="0" smtClean="0"/>
              <a:t>#</a:t>
            </a:r>
            <a:fld id="{EC98167B-91FF-498B-85F5-63F1D9402506}" type="slidenum">
              <a:rPr lang="en-GB" noProof="0" smtClean="0"/>
              <a:pPr/>
              <a:t>‹#›</a:t>
            </a:fld>
            <a:r>
              <a:rPr lang="en-GB" noProof="0" smtClean="0"/>
              <a:t>  </a:t>
            </a:r>
            <a:endParaRPr lang="en-GB" noProof="0"/>
          </a:p>
        </p:txBody>
      </p:sp>
      <p:sp>
        <p:nvSpPr>
          <p:cNvPr id="7" name="Content Placeholder 6"/>
          <p:cNvSpPr>
            <a:spLocks noGrp="1"/>
          </p:cNvSpPr>
          <p:nvPr>
            <p:ph sz="quarter" idx="13"/>
          </p:nvPr>
        </p:nvSpPr>
        <p:spPr>
          <a:xfrm>
            <a:off x="251520" y="1189652"/>
            <a:ext cx="8640959" cy="3031435"/>
          </a:xfrm>
        </p:spPr>
        <p:txBody>
          <a:bodyPr/>
          <a:lstStyle>
            <a:lvl1pPr>
              <a:defRPr sz="2000">
                <a:solidFill>
                  <a:schemeClr val="bg1"/>
                </a:solidFill>
              </a:defRPr>
            </a:lvl1pPr>
            <a:lvl2pPr>
              <a:defRPr sz="2000">
                <a:solidFill>
                  <a:schemeClr val="bg1"/>
                </a:solidFill>
              </a:defRPr>
            </a:lvl2pPr>
            <a:lvl3pPr marL="810000" indent="-270000">
              <a:buFont typeface="Arial" pitchFamily="34" charset="0"/>
              <a:buChar char="•"/>
              <a:defRPr sz="2000">
                <a:solidFill>
                  <a:schemeClr val="bg1"/>
                </a:solidFill>
              </a:defRPr>
            </a:lvl3pPr>
            <a:lvl4pPr>
              <a:defRPr sz="2000">
                <a:solidFill>
                  <a:schemeClr val="bg1"/>
                </a:solidFill>
              </a:defRPr>
            </a:lvl4pPr>
            <a:lvl5pPr>
              <a:defRPr sz="1800">
                <a:solidFill>
                  <a:schemeClr val="bg1"/>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dirty="0" smtClean="0"/>
          </a:p>
        </p:txBody>
      </p:sp>
      <p:sp>
        <p:nvSpPr>
          <p:cNvPr id="8" name="Picture Placeholder 4"/>
          <p:cNvSpPr>
            <a:spLocks noGrp="1"/>
          </p:cNvSpPr>
          <p:nvPr>
            <p:ph type="pic" sz="quarter" idx="14"/>
          </p:nvPr>
        </p:nvSpPr>
        <p:spPr>
          <a:xfrm>
            <a:off x="249764" y="4438029"/>
            <a:ext cx="1796360" cy="1573678"/>
          </a:xfrm>
        </p:spPr>
        <p:txBody>
          <a:bodyPr anchor="ctr" anchorCtr="0"/>
          <a:lstStyle>
            <a:lvl1pPr marL="0" indent="0" algn="ctr">
              <a:buNone/>
              <a:defRPr/>
            </a:lvl1pPr>
          </a:lstStyle>
          <a:p>
            <a:r>
              <a:rPr lang="en-US" noProof="0" smtClean="0"/>
              <a:t>Click icon to add picture</a:t>
            </a:r>
            <a:endParaRPr lang="en-GB" noProof="0" dirty="0"/>
          </a:p>
        </p:txBody>
      </p:sp>
      <p:sp>
        <p:nvSpPr>
          <p:cNvPr id="14" name="Picture Placeholder 4"/>
          <p:cNvSpPr>
            <a:spLocks noGrp="1"/>
          </p:cNvSpPr>
          <p:nvPr>
            <p:ph type="pic" sz="quarter" idx="15"/>
          </p:nvPr>
        </p:nvSpPr>
        <p:spPr>
          <a:xfrm>
            <a:off x="255577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5" name="Picture Placeholder 4"/>
          <p:cNvSpPr>
            <a:spLocks noGrp="1"/>
          </p:cNvSpPr>
          <p:nvPr>
            <p:ph type="pic" sz="quarter" idx="16"/>
          </p:nvPr>
        </p:nvSpPr>
        <p:spPr>
          <a:xfrm>
            <a:off x="4827746"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6" name="Picture Placeholder 4"/>
          <p:cNvSpPr>
            <a:spLocks noGrp="1"/>
          </p:cNvSpPr>
          <p:nvPr>
            <p:ph type="pic" sz="quarter" idx="17"/>
          </p:nvPr>
        </p:nvSpPr>
        <p:spPr>
          <a:xfrm>
            <a:off x="7096119" y="4439662"/>
            <a:ext cx="1796360" cy="1573678"/>
          </a:xfrm>
        </p:spPr>
        <p:txBody>
          <a:bodyPr anchor="ctr" anchorCtr="0"/>
          <a:lstStyle>
            <a:lvl1pPr marL="0" indent="0" algn="ctr">
              <a:buNone/>
              <a:defRPr/>
            </a:lvl1pPr>
          </a:lstStyle>
          <a:p>
            <a:r>
              <a:rPr lang="en-US" noProof="0" smtClean="0"/>
              <a:t>Click icon to add picture</a:t>
            </a:r>
            <a:endParaRPr lang="en-GB" noProof="0"/>
          </a:p>
        </p:txBody>
      </p:sp>
      <p:sp>
        <p:nvSpPr>
          <p:cNvPr id="11" name="Text Placeholder 28"/>
          <p:cNvSpPr>
            <a:spLocks noGrp="1"/>
          </p:cNvSpPr>
          <p:nvPr>
            <p:ph type="body" sz="quarter" idx="18" hasCustomPrompt="1"/>
          </p:nvPr>
        </p:nvSpPr>
        <p:spPr>
          <a:xfrm>
            <a:off x="249764" y="6093296"/>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dirty="0" smtClean="0"/>
              <a:t>Legend</a:t>
            </a:r>
          </a:p>
        </p:txBody>
      </p:sp>
      <p:sp>
        <p:nvSpPr>
          <p:cNvPr id="12" name="Text Placeholder 28"/>
          <p:cNvSpPr>
            <a:spLocks noGrp="1"/>
          </p:cNvSpPr>
          <p:nvPr>
            <p:ph type="body" sz="quarter" idx="19" hasCustomPrompt="1"/>
          </p:nvPr>
        </p:nvSpPr>
        <p:spPr>
          <a:xfrm>
            <a:off x="255577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3" name="Text Placeholder 28"/>
          <p:cNvSpPr>
            <a:spLocks noGrp="1"/>
          </p:cNvSpPr>
          <p:nvPr>
            <p:ph type="body" sz="quarter" idx="20" hasCustomPrompt="1"/>
          </p:nvPr>
        </p:nvSpPr>
        <p:spPr>
          <a:xfrm>
            <a:off x="4827746"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
        <p:nvSpPr>
          <p:cNvPr id="17" name="Text Placeholder 28"/>
          <p:cNvSpPr>
            <a:spLocks noGrp="1"/>
          </p:cNvSpPr>
          <p:nvPr>
            <p:ph type="body" sz="quarter" idx="21" hasCustomPrompt="1"/>
          </p:nvPr>
        </p:nvSpPr>
        <p:spPr>
          <a:xfrm>
            <a:off x="7093923" y="6094929"/>
            <a:ext cx="1796360" cy="210636"/>
          </a:xfrm>
        </p:spPr>
        <p:txBody>
          <a:bodyPr/>
          <a:lstStyle>
            <a:lvl1pPr marL="0" indent="0">
              <a:buNone/>
              <a:defRPr sz="800" b="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noProof="0" smtClean="0"/>
              <a:t>Legend</a:t>
            </a:r>
          </a:p>
        </p:txBody>
      </p:sp>
    </p:spTree>
    <p:extLst>
      <p:ext uri="{BB962C8B-B14F-4D97-AF65-F5344CB8AC3E}">
        <p14:creationId xmlns:p14="http://schemas.microsoft.com/office/powerpoint/2010/main" val="668257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44000">
              <a:srgbClr val="004164"/>
            </a:gs>
            <a:gs pos="100000">
              <a:srgbClr val="0073A4"/>
            </a:gs>
          </a:gsLst>
          <a:lin ang="0" scaled="1"/>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1520" y="227585"/>
            <a:ext cx="7860093" cy="600883"/>
          </a:xfrm>
          <a:prstGeom prst="rect">
            <a:avLst/>
          </a:prstGeom>
        </p:spPr>
        <p:txBody>
          <a:bodyPr vert="horz" lIns="0" tIns="0" rIns="0" bIns="0" rtlCol="0" anchor="b" anchorCtr="0">
            <a:normAutofit/>
          </a:bodyPr>
          <a:lstStyle/>
          <a:p>
            <a:r>
              <a:rPr lang="en-US" noProof="0" smtClean="0"/>
              <a:t>Click to edit Master title style</a:t>
            </a:r>
            <a:endParaRPr lang="en-GB" noProof="0"/>
          </a:p>
        </p:txBody>
      </p:sp>
      <p:sp>
        <p:nvSpPr>
          <p:cNvPr id="3" name="Text Placeholder 2"/>
          <p:cNvSpPr>
            <a:spLocks noGrp="1"/>
          </p:cNvSpPr>
          <p:nvPr>
            <p:ph type="body" idx="1"/>
          </p:nvPr>
        </p:nvSpPr>
        <p:spPr>
          <a:xfrm>
            <a:off x="251520" y="1189653"/>
            <a:ext cx="8670772" cy="5119667"/>
          </a:xfrm>
          <a:prstGeom prst="rect">
            <a:avLst/>
          </a:prstGeom>
        </p:spPr>
        <p:txBody>
          <a:bodyPr vert="horz" lIns="0" tIns="0" rIns="0" bIns="0" rtlCol="0">
            <a:no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smtClean="0"/>
          </a:p>
        </p:txBody>
      </p:sp>
      <p:sp>
        <p:nvSpPr>
          <p:cNvPr id="5" name="Footer Placeholder 4"/>
          <p:cNvSpPr>
            <a:spLocks noGrp="1"/>
          </p:cNvSpPr>
          <p:nvPr>
            <p:ph type="ftr" sz="quarter" idx="3"/>
          </p:nvPr>
        </p:nvSpPr>
        <p:spPr>
          <a:xfrm>
            <a:off x="251520" y="6515719"/>
            <a:ext cx="1416133" cy="176811"/>
          </a:xfrm>
          <a:prstGeom prst="rect">
            <a:avLst/>
          </a:prstGeom>
        </p:spPr>
        <p:txBody>
          <a:bodyPr vert="horz" lIns="0" tIns="0" rIns="0" bIns="0" rtlCol="0" anchor="t" anchorCtr="0"/>
          <a:lstStyle>
            <a:lvl1pPr algn="l">
              <a:defRPr sz="700" b="0">
                <a:solidFill>
                  <a:schemeClr val="bg1"/>
                </a:solidFill>
              </a:defRPr>
            </a:lvl1pPr>
          </a:lstStyle>
          <a:p>
            <a:r>
              <a:rPr lang="en-GB" smtClean="0"/>
              <a:t>© DHI</a:t>
            </a:r>
            <a:endParaRPr lang="en-GB"/>
          </a:p>
        </p:txBody>
      </p:sp>
      <p:sp>
        <p:nvSpPr>
          <p:cNvPr id="6" name="Slide Number Placeholder 5"/>
          <p:cNvSpPr>
            <a:spLocks noGrp="1"/>
          </p:cNvSpPr>
          <p:nvPr>
            <p:ph type="sldNum" sz="quarter" idx="4"/>
          </p:nvPr>
        </p:nvSpPr>
        <p:spPr>
          <a:xfrm>
            <a:off x="4239506" y="6515719"/>
            <a:ext cx="516591" cy="176811"/>
          </a:xfrm>
          <a:prstGeom prst="rect">
            <a:avLst/>
          </a:prstGeom>
        </p:spPr>
        <p:txBody>
          <a:bodyPr vert="horz" lIns="0" tIns="0" rIns="0" bIns="0" rtlCol="0" anchor="t" anchorCtr="0"/>
          <a:lstStyle>
            <a:lvl1pPr algn="l">
              <a:defRPr sz="700" b="0">
                <a:solidFill>
                  <a:schemeClr val="bg1"/>
                </a:solidFill>
              </a:defRPr>
            </a:lvl1pPr>
          </a:lstStyle>
          <a:p>
            <a:r>
              <a:rPr lang="en-GB" smtClean="0"/>
              <a:t>#</a:t>
            </a:r>
            <a:fld id="{EC98167B-91FF-498B-85F5-63F1D9402506}" type="slidenum">
              <a:rPr lang="en-GB" smtClean="0"/>
              <a:pPr/>
              <a:t>‹#›</a:t>
            </a:fld>
            <a:r>
              <a:rPr lang="en-GB" smtClean="0"/>
              <a:t>  </a:t>
            </a:r>
            <a:endParaRPr lang="en-GB"/>
          </a:p>
        </p:txBody>
      </p:sp>
      <p:sp>
        <p:nvSpPr>
          <p:cNvPr id="27" name="Rectangle 26"/>
          <p:cNvSpPr/>
          <p:nvPr/>
        </p:nvSpPr>
        <p:spPr>
          <a:xfrm flipV="1">
            <a:off x="0" y="6782016"/>
            <a:ext cx="9144000" cy="75984"/>
          </a:xfrm>
          <a:prstGeom prst="rect">
            <a:avLst/>
          </a:prstGeom>
          <a:gradFill flip="none" rotWithShape="1">
            <a:gsLst>
              <a:gs pos="44000">
                <a:srgbClr val="004164"/>
              </a:gs>
              <a:gs pos="100000">
                <a:srgbClr val="009BD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noProof="0"/>
          </a:p>
        </p:txBody>
      </p:sp>
      <p:pic>
        <p:nvPicPr>
          <p:cNvPr id="4" name="Picture 3"/>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182800" y="147600"/>
            <a:ext cx="885600" cy="619504"/>
          </a:xfrm>
          <a:prstGeom prst="rect">
            <a:avLst/>
          </a:prstGeom>
        </p:spPr>
      </p:pic>
    </p:spTree>
    <p:extLst>
      <p:ext uri="{BB962C8B-B14F-4D97-AF65-F5344CB8AC3E}">
        <p14:creationId xmlns:p14="http://schemas.microsoft.com/office/powerpoint/2010/main" val="47190714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 id="2147483688" r:id="rId13"/>
    <p:sldLayoutId id="2147483689" r:id="rId14"/>
  </p:sldLayoutIdLst>
  <p:hf sldNum="0" hdr="0" dt="0"/>
  <p:txStyles>
    <p:titleStyle>
      <a:lvl1pPr algn="l" defTabSz="914400" rtl="0" eaLnBrk="1" latinLnBrk="0" hangingPunct="1">
        <a:spcBef>
          <a:spcPct val="0"/>
        </a:spcBef>
        <a:buNone/>
        <a:defRPr sz="2400" b="0" i="0" kern="1200">
          <a:solidFill>
            <a:schemeClr val="bg1"/>
          </a:solidFill>
          <a:latin typeface="+mj-lt"/>
          <a:ea typeface="+mj-ea"/>
          <a:cs typeface="+mj-cs"/>
        </a:defRPr>
      </a:lvl1pPr>
    </p:titleStyle>
    <p:bodyStyle>
      <a:lvl1pPr marL="27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1pPr>
      <a:lvl2pPr marL="54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2pPr>
      <a:lvl3pPr marL="81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3pPr>
      <a:lvl4pPr marL="1080000" indent="-270000" algn="l" defTabSz="914400" rtl="0" eaLnBrk="1" latinLnBrk="0" hangingPunct="1">
        <a:spcBef>
          <a:spcPct val="20000"/>
        </a:spcBef>
        <a:buFont typeface="Arial" pitchFamily="34" charset="0"/>
        <a:buChar char="−"/>
        <a:defRPr sz="2000" kern="1200">
          <a:solidFill>
            <a:schemeClr val="bg1"/>
          </a:solidFill>
          <a:latin typeface="+mn-lt"/>
          <a:ea typeface="+mn-ea"/>
          <a:cs typeface="+mn-cs"/>
        </a:defRPr>
      </a:lvl4pPr>
      <a:lvl5pPr marL="1350000" indent="-270000" algn="l" defTabSz="914400" rtl="0" eaLnBrk="1" latinLnBrk="0" hangingPunct="1">
        <a:spcBef>
          <a:spcPct val="20000"/>
        </a:spcBef>
        <a:buFont typeface="Arial" pitchFamily="34" charset="0"/>
        <a:buChar char="•"/>
        <a:defRPr sz="1800" kern="1200">
          <a:solidFill>
            <a:schemeClr val="bg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11.png"/><Relationship Id="rId4" Type="http://schemas.openxmlformats.org/officeDocument/2006/relationships/image" Target="../media/image10.wmf"/></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5.xml"/><Relationship Id="rId1" Type="http://schemas.openxmlformats.org/officeDocument/2006/relationships/vmlDrawing" Target="../drawings/vmlDrawing2.vml"/><Relationship Id="rId5" Type="http://schemas.openxmlformats.org/officeDocument/2006/relationships/image" Target="../media/image15.jpe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7.wmf"/><Relationship Id="rId5" Type="http://schemas.openxmlformats.org/officeDocument/2006/relationships/oleObject" Target="../embeddings/oleObject4.bin"/><Relationship Id="rId4" Type="http://schemas.openxmlformats.org/officeDocument/2006/relationships/image" Target="../media/image16.wmf"/></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5.xml"/><Relationship Id="rId1" Type="http://schemas.openxmlformats.org/officeDocument/2006/relationships/video" Target="\Marine%20Presentation\Animations\Denmark\Miljoe.avi" TargetMode="External"/><Relationship Id="rId6" Type="http://schemas.openxmlformats.org/officeDocument/2006/relationships/image" Target="../media/image23.png"/><Relationship Id="rId5" Type="http://schemas.openxmlformats.org/officeDocument/2006/relationships/image" Target="../media/image22.jpeg"/><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5.xml"/><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da-DK" dirty="0">
                <a:solidFill>
                  <a:srgbClr val="FFFFFF"/>
                </a:solidFill>
              </a:rPr>
              <a:t>MIKE 11 Short </a:t>
            </a:r>
            <a:r>
              <a:rPr lang="da-DK" dirty="0" err="1">
                <a:solidFill>
                  <a:srgbClr val="FFFFFF"/>
                </a:solidFill>
              </a:rPr>
              <a:t>Introduction</a:t>
            </a:r>
            <a:endParaRPr lang="en-GB" dirty="0"/>
          </a:p>
        </p:txBody>
      </p:sp>
      <p:sp>
        <p:nvSpPr>
          <p:cNvPr id="3" name="Subtitle 2"/>
          <p:cNvSpPr>
            <a:spLocks noGrp="1"/>
          </p:cNvSpPr>
          <p:nvPr>
            <p:ph type="subTitle" idx="1"/>
          </p:nvPr>
        </p:nvSpPr>
        <p:spPr/>
        <p:txBody>
          <a:bodyPr/>
          <a:lstStyle/>
          <a:p>
            <a:endParaRPr lang="en-GB"/>
          </a:p>
        </p:txBody>
      </p:sp>
      <p:sp>
        <p:nvSpPr>
          <p:cNvPr id="4" name="Footer Placeholder 3"/>
          <p:cNvSpPr>
            <a:spLocks noGrp="1"/>
          </p:cNvSpPr>
          <p:nvPr>
            <p:ph type="ftr" sz="quarter" idx="3"/>
          </p:nvPr>
        </p:nvSpPr>
        <p:spPr/>
        <p:txBody>
          <a:bodyPr/>
          <a:lstStyle/>
          <a:p>
            <a:r>
              <a:rPr lang="en-GB" smtClean="0"/>
              <a:t>© DHI</a:t>
            </a:r>
            <a:endParaRPr lang="en-GB"/>
          </a:p>
        </p:txBody>
      </p:sp>
    </p:spTree>
    <p:extLst>
      <p:ext uri="{BB962C8B-B14F-4D97-AF65-F5344CB8AC3E}">
        <p14:creationId xmlns:p14="http://schemas.microsoft.com/office/powerpoint/2010/main" val="28461659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9" name="Rectangle 7"/>
          <p:cNvSpPr>
            <a:spLocks noChangeArrowheads="1"/>
          </p:cNvSpPr>
          <p:nvPr/>
        </p:nvSpPr>
        <p:spPr bwMode="auto">
          <a:xfrm>
            <a:off x="4122738" y="3377622"/>
            <a:ext cx="4330700" cy="1130300"/>
          </a:xfrm>
          <a:prstGeom prst="rect">
            <a:avLst/>
          </a:prstGeom>
          <a:solidFill>
            <a:schemeClr val="bg2"/>
          </a:solidFill>
          <a:ln w="12700">
            <a:solidFill>
              <a:schemeClr val="tx1"/>
            </a:solidFill>
            <a:miter lim="800000"/>
            <a:headEnd/>
            <a:tailEnd/>
          </a:ln>
          <a:effectLst/>
        </p:spPr>
        <p:txBody>
          <a:bodyPr wrap="none" anchor="ctr"/>
          <a:lstStyle/>
          <a:p>
            <a:endParaRPr lang="da-DK"/>
          </a:p>
        </p:txBody>
      </p:sp>
      <p:sp>
        <p:nvSpPr>
          <p:cNvPr id="33808" name="Rectangle 16"/>
          <p:cNvSpPr>
            <a:spLocks noChangeArrowheads="1"/>
          </p:cNvSpPr>
          <p:nvPr/>
        </p:nvSpPr>
        <p:spPr bwMode="auto">
          <a:xfrm>
            <a:off x="8069263" y="3599872"/>
            <a:ext cx="234950" cy="336550"/>
          </a:xfrm>
          <a:prstGeom prst="rect">
            <a:avLst/>
          </a:prstGeom>
          <a:solidFill>
            <a:schemeClr val="bg2"/>
          </a:solidFill>
          <a:ln w="9525">
            <a:noFill/>
            <a:miter lim="800000"/>
            <a:headEnd/>
            <a:tailEnd/>
          </a:ln>
          <a:effectLst/>
        </p:spPr>
        <p:txBody>
          <a:bodyPr lIns="92075" tIns="46038" rIns="92075" bIns="46038">
            <a:spAutoFit/>
          </a:bodyPr>
          <a:lstStyle/>
          <a:p>
            <a:pPr defTabSz="762000" eaLnBrk="0" hangingPunct="0"/>
            <a:r>
              <a:rPr lang="en-GB" sz="1600" b="1">
                <a:solidFill>
                  <a:srgbClr val="FFFFFF"/>
                </a:solidFill>
                <a:latin typeface="Arial" charset="0"/>
              </a:rPr>
              <a:t>h</a:t>
            </a:r>
          </a:p>
        </p:txBody>
      </p:sp>
      <p:sp>
        <p:nvSpPr>
          <p:cNvPr id="33805" name="Rectangle 13"/>
          <p:cNvSpPr>
            <a:spLocks noChangeArrowheads="1"/>
          </p:cNvSpPr>
          <p:nvPr/>
        </p:nvSpPr>
        <p:spPr bwMode="auto">
          <a:xfrm>
            <a:off x="7683500" y="3771322"/>
            <a:ext cx="263525" cy="336550"/>
          </a:xfrm>
          <a:prstGeom prst="rect">
            <a:avLst/>
          </a:prstGeom>
          <a:solidFill>
            <a:schemeClr val="bg2"/>
          </a:solidFill>
          <a:ln w="9525">
            <a:noFill/>
            <a:miter lim="800000"/>
            <a:headEnd/>
            <a:tailEnd/>
          </a:ln>
          <a:effectLst/>
        </p:spPr>
        <p:txBody>
          <a:bodyPr lIns="92075" tIns="46038" rIns="92075" bIns="46038">
            <a:spAutoFit/>
          </a:bodyPr>
          <a:lstStyle/>
          <a:p>
            <a:pPr defTabSz="762000" eaLnBrk="0" hangingPunct="0"/>
            <a:r>
              <a:rPr lang="en-GB" sz="1600" b="1" dirty="0">
                <a:solidFill>
                  <a:srgbClr val="FFFFFF"/>
                </a:solidFill>
                <a:latin typeface="Arial" charset="0"/>
              </a:rPr>
              <a:t>Q</a:t>
            </a:r>
          </a:p>
        </p:txBody>
      </p:sp>
      <p:sp>
        <p:nvSpPr>
          <p:cNvPr id="33800" name="Rectangle 8"/>
          <p:cNvSpPr>
            <a:spLocks noChangeArrowheads="1"/>
          </p:cNvSpPr>
          <p:nvPr/>
        </p:nvSpPr>
        <p:spPr bwMode="auto">
          <a:xfrm>
            <a:off x="4598988" y="3536372"/>
            <a:ext cx="265112" cy="336550"/>
          </a:xfrm>
          <a:prstGeom prst="rect">
            <a:avLst/>
          </a:prstGeom>
          <a:solidFill>
            <a:schemeClr val="bg2"/>
          </a:solidFill>
          <a:ln w="9525">
            <a:noFill/>
            <a:miter lim="800000"/>
            <a:headEnd/>
            <a:tailEnd/>
          </a:ln>
          <a:effectLst/>
        </p:spPr>
        <p:txBody>
          <a:bodyPr lIns="92075" tIns="46038" rIns="92075" bIns="46038">
            <a:spAutoFit/>
          </a:bodyPr>
          <a:lstStyle/>
          <a:p>
            <a:pPr defTabSz="762000" eaLnBrk="0" hangingPunct="0"/>
            <a:r>
              <a:rPr lang="en-GB" sz="1600" b="1">
                <a:solidFill>
                  <a:srgbClr val="FFFFFF"/>
                </a:solidFill>
                <a:latin typeface="Arial" charset="0"/>
              </a:rPr>
              <a:t>Q</a:t>
            </a:r>
          </a:p>
        </p:txBody>
      </p:sp>
      <p:sp>
        <p:nvSpPr>
          <p:cNvPr id="33802" name="Rectangle 10"/>
          <p:cNvSpPr>
            <a:spLocks noChangeArrowheads="1"/>
          </p:cNvSpPr>
          <p:nvPr/>
        </p:nvSpPr>
        <p:spPr bwMode="auto">
          <a:xfrm>
            <a:off x="6223000" y="3687185"/>
            <a:ext cx="266700" cy="336550"/>
          </a:xfrm>
          <a:prstGeom prst="rect">
            <a:avLst/>
          </a:prstGeom>
          <a:solidFill>
            <a:schemeClr val="bg2"/>
          </a:solidFill>
          <a:ln w="9525">
            <a:noFill/>
            <a:miter lim="800000"/>
            <a:headEnd/>
            <a:tailEnd/>
          </a:ln>
          <a:effectLst/>
        </p:spPr>
        <p:txBody>
          <a:bodyPr lIns="92075" tIns="46038" rIns="92075" bIns="46038">
            <a:spAutoFit/>
          </a:bodyPr>
          <a:lstStyle/>
          <a:p>
            <a:pPr defTabSz="762000" eaLnBrk="0" hangingPunct="0"/>
            <a:r>
              <a:rPr lang="en-GB" sz="1600" b="1" dirty="0">
                <a:solidFill>
                  <a:srgbClr val="FFFFFF"/>
                </a:solidFill>
                <a:latin typeface="Arial" charset="0"/>
              </a:rPr>
              <a:t>Q</a:t>
            </a:r>
          </a:p>
        </p:txBody>
      </p:sp>
      <p:sp>
        <p:nvSpPr>
          <p:cNvPr id="33810" name="Rectangle 18"/>
          <p:cNvSpPr>
            <a:spLocks noChangeArrowheads="1"/>
          </p:cNvSpPr>
          <p:nvPr/>
        </p:nvSpPr>
        <p:spPr bwMode="auto">
          <a:xfrm>
            <a:off x="5226050" y="3450647"/>
            <a:ext cx="349250" cy="336550"/>
          </a:xfrm>
          <a:prstGeom prst="rect">
            <a:avLst/>
          </a:prstGeom>
          <a:solidFill>
            <a:schemeClr val="bg2"/>
          </a:solidFill>
          <a:ln w="9525">
            <a:noFill/>
            <a:miter lim="800000"/>
            <a:headEnd/>
            <a:tailEnd/>
          </a:ln>
          <a:effectLst/>
        </p:spPr>
        <p:txBody>
          <a:bodyPr lIns="92075" tIns="46038" rIns="92075" bIns="46038">
            <a:spAutoFit/>
          </a:bodyPr>
          <a:lstStyle/>
          <a:p>
            <a:pPr defTabSz="762000" eaLnBrk="0" hangingPunct="0"/>
            <a:r>
              <a:rPr lang="en-GB" sz="1600" b="1">
                <a:solidFill>
                  <a:srgbClr val="FFFFFF"/>
                </a:solidFill>
                <a:latin typeface="Arial" charset="0"/>
              </a:rPr>
              <a:t>h</a:t>
            </a:r>
          </a:p>
        </p:txBody>
      </p:sp>
      <p:sp>
        <p:nvSpPr>
          <p:cNvPr id="33811" name="Rectangle 19"/>
          <p:cNvSpPr>
            <a:spLocks noChangeArrowheads="1"/>
          </p:cNvSpPr>
          <p:nvPr/>
        </p:nvSpPr>
        <p:spPr bwMode="auto">
          <a:xfrm>
            <a:off x="7237413" y="3845935"/>
            <a:ext cx="307975" cy="336550"/>
          </a:xfrm>
          <a:prstGeom prst="rect">
            <a:avLst/>
          </a:prstGeom>
          <a:solidFill>
            <a:schemeClr val="bg2"/>
          </a:solidFill>
          <a:ln w="9525">
            <a:noFill/>
            <a:miter lim="800000"/>
            <a:headEnd/>
            <a:tailEnd/>
          </a:ln>
          <a:effectLst/>
        </p:spPr>
        <p:txBody>
          <a:bodyPr wrap="none" lIns="92075" tIns="46038" rIns="92075" bIns="46038">
            <a:spAutoFit/>
          </a:bodyPr>
          <a:lstStyle/>
          <a:p>
            <a:pPr defTabSz="762000" eaLnBrk="0" hangingPunct="0"/>
            <a:r>
              <a:rPr lang="en-GB" sz="1600" b="1" dirty="0">
                <a:solidFill>
                  <a:srgbClr val="FFFFFF"/>
                </a:solidFill>
                <a:latin typeface="Arial" charset="0"/>
              </a:rPr>
              <a:t>h</a:t>
            </a:r>
          </a:p>
        </p:txBody>
      </p:sp>
      <p:sp>
        <p:nvSpPr>
          <p:cNvPr id="33814" name="Rectangle 22"/>
          <p:cNvSpPr>
            <a:spLocks noChangeArrowheads="1"/>
          </p:cNvSpPr>
          <p:nvPr/>
        </p:nvSpPr>
        <p:spPr bwMode="auto">
          <a:xfrm>
            <a:off x="4160838" y="3844347"/>
            <a:ext cx="307975" cy="336550"/>
          </a:xfrm>
          <a:prstGeom prst="rect">
            <a:avLst/>
          </a:prstGeom>
          <a:solidFill>
            <a:schemeClr val="bg2"/>
          </a:solidFill>
          <a:ln w="9525">
            <a:noFill/>
            <a:miter lim="800000"/>
            <a:headEnd/>
            <a:tailEnd/>
          </a:ln>
          <a:effectLst/>
        </p:spPr>
        <p:txBody>
          <a:bodyPr wrap="none" lIns="92075" tIns="46038" rIns="92075" bIns="46038">
            <a:spAutoFit/>
          </a:bodyPr>
          <a:lstStyle/>
          <a:p>
            <a:pPr defTabSz="762000" eaLnBrk="0" hangingPunct="0"/>
            <a:r>
              <a:rPr lang="en-GB" sz="1600" b="1" dirty="0">
                <a:solidFill>
                  <a:srgbClr val="FFFFFF"/>
                </a:solidFill>
                <a:latin typeface="Arial" charset="0"/>
              </a:rPr>
              <a:t>h</a:t>
            </a:r>
          </a:p>
        </p:txBody>
      </p:sp>
      <p:sp>
        <p:nvSpPr>
          <p:cNvPr id="33794" name="Rectangle 2"/>
          <p:cNvSpPr>
            <a:spLocks noChangeArrowheads="1"/>
          </p:cNvSpPr>
          <p:nvPr/>
        </p:nvSpPr>
        <p:spPr bwMode="auto">
          <a:xfrm>
            <a:off x="585788" y="2071688"/>
            <a:ext cx="3443443" cy="3478517"/>
          </a:xfrm>
          <a:prstGeom prst="rect">
            <a:avLst/>
          </a:prstGeom>
          <a:noFill/>
          <a:ln w="9525">
            <a:noFill/>
            <a:miter lim="800000"/>
            <a:headEnd/>
            <a:tailEnd/>
          </a:ln>
          <a:effectLst/>
        </p:spPr>
        <p:txBody>
          <a:bodyPr wrap="none" lIns="92075" tIns="46038" rIns="92075" bIns="46038">
            <a:spAutoFit/>
          </a:bodyPr>
          <a:lstStyle/>
          <a:p>
            <a:pPr defTabSz="762000" eaLnBrk="0" hangingPunct="0">
              <a:buFontTx/>
              <a:buChar char="•"/>
            </a:pPr>
            <a:r>
              <a:rPr lang="en-GB" dirty="0" smtClean="0">
                <a:solidFill>
                  <a:srgbClr val="FFFFFF"/>
                </a:solidFill>
                <a:latin typeface="Arial" charset="0"/>
              </a:rPr>
              <a:t> Saint </a:t>
            </a:r>
            <a:r>
              <a:rPr lang="en-GB" dirty="0" err="1">
                <a:solidFill>
                  <a:srgbClr val="FFFFFF"/>
                </a:solidFill>
                <a:latin typeface="Arial" charset="0"/>
              </a:rPr>
              <a:t>Venant</a:t>
            </a:r>
            <a:r>
              <a:rPr lang="en-GB" dirty="0">
                <a:solidFill>
                  <a:srgbClr val="FFFFFF"/>
                </a:solidFill>
                <a:latin typeface="Arial" charset="0"/>
              </a:rPr>
              <a:t> Equations</a:t>
            </a:r>
          </a:p>
          <a:p>
            <a:pPr defTabSz="762000" eaLnBrk="0" hangingPunct="0"/>
            <a:r>
              <a:rPr lang="en-GB" dirty="0">
                <a:solidFill>
                  <a:srgbClr val="FFFFFF"/>
                </a:solidFill>
                <a:latin typeface="Arial" charset="0"/>
              </a:rPr>
              <a:t>  </a:t>
            </a:r>
          </a:p>
          <a:p>
            <a:pPr defTabSz="762000" eaLnBrk="0" hangingPunct="0"/>
            <a:endParaRPr lang="en-GB" dirty="0">
              <a:solidFill>
                <a:srgbClr val="FFFFFF"/>
              </a:solidFill>
              <a:latin typeface="Arial" charset="0"/>
            </a:endParaRPr>
          </a:p>
          <a:p>
            <a:pPr defTabSz="762000" eaLnBrk="0" hangingPunct="0"/>
            <a:endParaRPr lang="en-GB" dirty="0">
              <a:solidFill>
                <a:srgbClr val="FFFFFF"/>
              </a:solidFill>
              <a:latin typeface="Arial" charset="0"/>
            </a:endParaRPr>
          </a:p>
          <a:p>
            <a:pPr defTabSz="762000" eaLnBrk="0" hangingPunct="0">
              <a:buFontTx/>
              <a:buChar char="•"/>
            </a:pPr>
            <a:r>
              <a:rPr lang="en-GB" dirty="0">
                <a:solidFill>
                  <a:srgbClr val="FFFFFF"/>
                </a:solidFill>
                <a:latin typeface="Arial" charset="0"/>
              </a:rPr>
              <a:t> 6 Point Abbott-</a:t>
            </a:r>
            <a:r>
              <a:rPr lang="en-GB" dirty="0" err="1">
                <a:solidFill>
                  <a:srgbClr val="FFFFFF"/>
                </a:solidFill>
                <a:latin typeface="Arial" charset="0"/>
              </a:rPr>
              <a:t>Ionescu</a:t>
            </a:r>
            <a:r>
              <a:rPr lang="en-GB" dirty="0">
                <a:solidFill>
                  <a:srgbClr val="FFFFFF"/>
                </a:solidFill>
                <a:latin typeface="Arial" charset="0"/>
              </a:rPr>
              <a:t> </a:t>
            </a:r>
          </a:p>
          <a:p>
            <a:pPr defTabSz="762000" eaLnBrk="0" hangingPunct="0"/>
            <a:r>
              <a:rPr lang="en-GB" dirty="0">
                <a:solidFill>
                  <a:srgbClr val="FFFFFF"/>
                </a:solidFill>
                <a:latin typeface="Arial" charset="0"/>
              </a:rPr>
              <a:t>  Finite Difference Scheme</a:t>
            </a:r>
          </a:p>
          <a:p>
            <a:pPr defTabSz="762000" eaLnBrk="0" hangingPunct="0"/>
            <a:r>
              <a:rPr lang="en-GB" dirty="0">
                <a:solidFill>
                  <a:srgbClr val="FFFFFF"/>
                </a:solidFill>
                <a:latin typeface="Arial" charset="0"/>
              </a:rPr>
              <a:t>  dynamic/diffusive/kinematic</a:t>
            </a:r>
          </a:p>
          <a:p>
            <a:pPr defTabSz="762000" eaLnBrk="0" hangingPunct="0"/>
            <a:endParaRPr lang="en-GB" dirty="0">
              <a:solidFill>
                <a:srgbClr val="FFFFFF"/>
              </a:solidFill>
              <a:latin typeface="Arial" charset="0"/>
            </a:endParaRPr>
          </a:p>
          <a:p>
            <a:pPr defTabSz="762000" eaLnBrk="0" hangingPunct="0"/>
            <a:endParaRPr lang="en-GB" dirty="0">
              <a:solidFill>
                <a:srgbClr val="FFFFFF"/>
              </a:solidFill>
              <a:latin typeface="Arial" charset="0"/>
            </a:endParaRPr>
          </a:p>
          <a:p>
            <a:pPr defTabSz="762000" eaLnBrk="0" hangingPunct="0"/>
            <a:endParaRPr lang="en-GB" dirty="0">
              <a:solidFill>
                <a:srgbClr val="FFFFFF"/>
              </a:solidFill>
              <a:latin typeface="Arial" charset="0"/>
            </a:endParaRPr>
          </a:p>
          <a:p>
            <a:pPr defTabSz="762000" eaLnBrk="0" hangingPunct="0">
              <a:buFontTx/>
              <a:buChar char="•"/>
            </a:pPr>
            <a:r>
              <a:rPr lang="en-GB" dirty="0">
                <a:solidFill>
                  <a:srgbClr val="FFFFFF"/>
                </a:solidFill>
                <a:latin typeface="Arial" charset="0"/>
              </a:rPr>
              <a:t> Looped Network</a:t>
            </a:r>
          </a:p>
        </p:txBody>
      </p:sp>
      <p:grpSp>
        <p:nvGrpSpPr>
          <p:cNvPr id="33795" name="Group 3"/>
          <p:cNvGrpSpPr>
            <a:grpSpLocks/>
          </p:cNvGrpSpPr>
          <p:nvPr/>
        </p:nvGrpSpPr>
        <p:grpSpPr bwMode="auto">
          <a:xfrm>
            <a:off x="4121150" y="1701222"/>
            <a:ext cx="4330700" cy="1130300"/>
            <a:chOff x="2596" y="1060"/>
            <a:chExt cx="2728" cy="712"/>
          </a:xfrm>
          <a:solidFill>
            <a:schemeClr val="bg2"/>
          </a:solidFill>
        </p:grpSpPr>
        <p:sp>
          <p:nvSpPr>
            <p:cNvPr id="33796" name="Rectangle 4"/>
            <p:cNvSpPr>
              <a:spLocks noChangeArrowheads="1"/>
            </p:cNvSpPr>
            <p:nvPr/>
          </p:nvSpPr>
          <p:spPr bwMode="auto">
            <a:xfrm>
              <a:off x="2596" y="1060"/>
              <a:ext cx="2728" cy="712"/>
            </a:xfrm>
            <a:prstGeom prst="rect">
              <a:avLst/>
            </a:prstGeom>
            <a:grpFill/>
            <a:ln w="12700">
              <a:solidFill>
                <a:schemeClr val="tx1"/>
              </a:solidFill>
              <a:miter lim="800000"/>
              <a:headEnd/>
              <a:tailEnd/>
            </a:ln>
            <a:effectLst/>
          </p:spPr>
          <p:txBody>
            <a:bodyPr wrap="none" anchor="ctr"/>
            <a:lstStyle/>
            <a:p>
              <a:endParaRPr lang="da-DK"/>
            </a:p>
          </p:txBody>
        </p:sp>
        <p:graphicFrame>
          <p:nvGraphicFramePr>
            <p:cNvPr id="33797" name="Object 5"/>
            <p:cNvGraphicFramePr>
              <a:graphicFrameLocks/>
            </p:cNvGraphicFramePr>
            <p:nvPr/>
          </p:nvGraphicFramePr>
          <p:xfrm>
            <a:off x="2671" y="1137"/>
            <a:ext cx="2485" cy="486"/>
          </p:xfrm>
          <a:graphic>
            <a:graphicData uri="http://schemas.openxmlformats.org/presentationml/2006/ole">
              <mc:AlternateContent xmlns:mc="http://schemas.openxmlformats.org/markup-compatibility/2006">
                <mc:Choice xmlns:v="urn:schemas-microsoft-com:vml" Requires="v">
                  <p:oleObj spid="_x0000_s33838" name="Equation" r:id="rId3" imgW="3670200" imgH="647640" progId="Equation.2">
                    <p:embed/>
                  </p:oleObj>
                </mc:Choice>
                <mc:Fallback>
                  <p:oleObj name="Equation" r:id="rId3" imgW="3670200" imgH="647640" progId="Equation.2">
                    <p:embed/>
                    <p:pic>
                      <p:nvPicPr>
                        <p:cNvPr id="0" name="Picture 5"/>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1" y="1137"/>
                          <a:ext cx="2485" cy="4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33801" name="Oval 9"/>
          <p:cNvSpPr>
            <a:spLocks noChangeArrowheads="1"/>
          </p:cNvSpPr>
          <p:nvPr/>
        </p:nvSpPr>
        <p:spPr bwMode="auto">
          <a:xfrm>
            <a:off x="4714875" y="3852285"/>
            <a:ext cx="122238" cy="139700"/>
          </a:xfrm>
          <a:prstGeom prst="ellipse">
            <a:avLst/>
          </a:prstGeom>
          <a:solidFill>
            <a:schemeClr val="tx2"/>
          </a:solidFill>
          <a:ln w="12700">
            <a:solidFill>
              <a:schemeClr val="tx1"/>
            </a:solidFill>
            <a:round/>
            <a:headEnd/>
            <a:tailEnd/>
          </a:ln>
          <a:effectLst/>
        </p:spPr>
        <p:txBody>
          <a:bodyPr wrap="none" anchor="ctr"/>
          <a:lstStyle/>
          <a:p>
            <a:endParaRPr lang="da-DK"/>
          </a:p>
        </p:txBody>
      </p:sp>
      <p:sp>
        <p:nvSpPr>
          <p:cNvPr id="33803" name="Freeform 11"/>
          <p:cNvSpPr>
            <a:spLocks/>
          </p:cNvSpPr>
          <p:nvPr/>
        </p:nvSpPr>
        <p:spPr bwMode="auto">
          <a:xfrm>
            <a:off x="4318000" y="3804660"/>
            <a:ext cx="4086225" cy="406400"/>
          </a:xfrm>
          <a:custGeom>
            <a:avLst/>
            <a:gdLst/>
            <a:ahLst/>
            <a:cxnLst>
              <a:cxn ang="0">
                <a:pos x="14" y="225"/>
              </a:cxn>
              <a:cxn ang="0">
                <a:pos x="54" y="210"/>
              </a:cxn>
              <a:cxn ang="0">
                <a:pos x="94" y="188"/>
              </a:cxn>
              <a:cxn ang="0">
                <a:pos x="135" y="165"/>
              </a:cxn>
              <a:cxn ang="0">
                <a:pos x="181" y="135"/>
              </a:cxn>
              <a:cxn ang="0">
                <a:pos x="221" y="120"/>
              </a:cxn>
              <a:cxn ang="0">
                <a:pos x="275" y="83"/>
              </a:cxn>
              <a:cxn ang="0">
                <a:pos x="322" y="60"/>
              </a:cxn>
              <a:cxn ang="0">
                <a:pos x="375" y="45"/>
              </a:cxn>
              <a:cxn ang="0">
                <a:pos x="415" y="30"/>
              </a:cxn>
              <a:cxn ang="0">
                <a:pos x="455" y="8"/>
              </a:cxn>
              <a:cxn ang="0">
                <a:pos x="495" y="8"/>
              </a:cxn>
              <a:cxn ang="0">
                <a:pos x="535" y="0"/>
              </a:cxn>
              <a:cxn ang="0">
                <a:pos x="582" y="0"/>
              </a:cxn>
              <a:cxn ang="0">
                <a:pos x="622" y="0"/>
              </a:cxn>
              <a:cxn ang="0">
                <a:pos x="682" y="0"/>
              </a:cxn>
              <a:cxn ang="0">
                <a:pos x="755" y="0"/>
              </a:cxn>
              <a:cxn ang="0">
                <a:pos x="803" y="0"/>
              </a:cxn>
              <a:cxn ang="0">
                <a:pos x="849" y="8"/>
              </a:cxn>
              <a:cxn ang="0">
                <a:pos x="889" y="30"/>
              </a:cxn>
              <a:cxn ang="0">
                <a:pos x="936" y="38"/>
              </a:cxn>
              <a:cxn ang="0">
                <a:pos x="989" y="53"/>
              </a:cxn>
              <a:cxn ang="0">
                <a:pos x="1036" y="75"/>
              </a:cxn>
              <a:cxn ang="0">
                <a:pos x="1096" y="90"/>
              </a:cxn>
              <a:cxn ang="0">
                <a:pos x="1136" y="113"/>
              </a:cxn>
              <a:cxn ang="0">
                <a:pos x="1196" y="135"/>
              </a:cxn>
              <a:cxn ang="0">
                <a:pos x="1257" y="158"/>
              </a:cxn>
              <a:cxn ang="0">
                <a:pos x="1303" y="173"/>
              </a:cxn>
              <a:cxn ang="0">
                <a:pos x="1363" y="188"/>
              </a:cxn>
              <a:cxn ang="0">
                <a:pos x="1436" y="210"/>
              </a:cxn>
              <a:cxn ang="0">
                <a:pos x="1537" y="225"/>
              </a:cxn>
              <a:cxn ang="0">
                <a:pos x="1617" y="225"/>
              </a:cxn>
              <a:cxn ang="0">
                <a:pos x="1684" y="248"/>
              </a:cxn>
              <a:cxn ang="0">
                <a:pos x="1764" y="255"/>
              </a:cxn>
              <a:cxn ang="0">
                <a:pos x="1817" y="255"/>
              </a:cxn>
              <a:cxn ang="0">
                <a:pos x="1871" y="255"/>
              </a:cxn>
              <a:cxn ang="0">
                <a:pos x="1924" y="255"/>
              </a:cxn>
              <a:cxn ang="0">
                <a:pos x="1971" y="255"/>
              </a:cxn>
              <a:cxn ang="0">
                <a:pos x="2058" y="255"/>
              </a:cxn>
              <a:cxn ang="0">
                <a:pos x="2104" y="255"/>
              </a:cxn>
              <a:cxn ang="0">
                <a:pos x="2178" y="233"/>
              </a:cxn>
              <a:cxn ang="0">
                <a:pos x="2258" y="203"/>
              </a:cxn>
              <a:cxn ang="0">
                <a:pos x="2344" y="165"/>
              </a:cxn>
              <a:cxn ang="0">
                <a:pos x="2425" y="128"/>
              </a:cxn>
              <a:cxn ang="0">
                <a:pos x="2478" y="98"/>
              </a:cxn>
              <a:cxn ang="0">
                <a:pos x="2518" y="60"/>
              </a:cxn>
              <a:cxn ang="0">
                <a:pos x="2552" y="30"/>
              </a:cxn>
              <a:cxn ang="0">
                <a:pos x="2563" y="15"/>
              </a:cxn>
            </a:cxnLst>
            <a:rect l="0" t="0" r="r" b="b"/>
            <a:pathLst>
              <a:path w="2573" h="256">
                <a:moveTo>
                  <a:pt x="0" y="255"/>
                </a:moveTo>
                <a:lnTo>
                  <a:pt x="14" y="225"/>
                </a:lnTo>
                <a:lnTo>
                  <a:pt x="34" y="225"/>
                </a:lnTo>
                <a:lnTo>
                  <a:pt x="54" y="210"/>
                </a:lnTo>
                <a:lnTo>
                  <a:pt x="74" y="195"/>
                </a:lnTo>
                <a:lnTo>
                  <a:pt x="94" y="188"/>
                </a:lnTo>
                <a:lnTo>
                  <a:pt x="114" y="173"/>
                </a:lnTo>
                <a:lnTo>
                  <a:pt x="135" y="165"/>
                </a:lnTo>
                <a:lnTo>
                  <a:pt x="162" y="150"/>
                </a:lnTo>
                <a:lnTo>
                  <a:pt x="181" y="135"/>
                </a:lnTo>
                <a:lnTo>
                  <a:pt x="202" y="128"/>
                </a:lnTo>
                <a:lnTo>
                  <a:pt x="221" y="120"/>
                </a:lnTo>
                <a:lnTo>
                  <a:pt x="242" y="98"/>
                </a:lnTo>
                <a:lnTo>
                  <a:pt x="275" y="83"/>
                </a:lnTo>
                <a:lnTo>
                  <a:pt x="301" y="75"/>
                </a:lnTo>
                <a:lnTo>
                  <a:pt x="322" y="60"/>
                </a:lnTo>
                <a:lnTo>
                  <a:pt x="341" y="53"/>
                </a:lnTo>
                <a:lnTo>
                  <a:pt x="375" y="45"/>
                </a:lnTo>
                <a:lnTo>
                  <a:pt x="395" y="30"/>
                </a:lnTo>
                <a:lnTo>
                  <a:pt x="415" y="30"/>
                </a:lnTo>
                <a:lnTo>
                  <a:pt x="435" y="15"/>
                </a:lnTo>
                <a:lnTo>
                  <a:pt x="455" y="8"/>
                </a:lnTo>
                <a:lnTo>
                  <a:pt x="475" y="8"/>
                </a:lnTo>
                <a:lnTo>
                  <a:pt x="495" y="8"/>
                </a:lnTo>
                <a:lnTo>
                  <a:pt x="515" y="0"/>
                </a:lnTo>
                <a:lnTo>
                  <a:pt x="535" y="0"/>
                </a:lnTo>
                <a:lnTo>
                  <a:pt x="562" y="0"/>
                </a:lnTo>
                <a:lnTo>
                  <a:pt x="582" y="0"/>
                </a:lnTo>
                <a:lnTo>
                  <a:pt x="602" y="0"/>
                </a:lnTo>
                <a:lnTo>
                  <a:pt x="622" y="0"/>
                </a:lnTo>
                <a:lnTo>
                  <a:pt x="649" y="0"/>
                </a:lnTo>
                <a:lnTo>
                  <a:pt x="682" y="0"/>
                </a:lnTo>
                <a:lnTo>
                  <a:pt x="715" y="0"/>
                </a:lnTo>
                <a:lnTo>
                  <a:pt x="755" y="0"/>
                </a:lnTo>
                <a:lnTo>
                  <a:pt x="782" y="0"/>
                </a:lnTo>
                <a:lnTo>
                  <a:pt x="803" y="0"/>
                </a:lnTo>
                <a:lnTo>
                  <a:pt x="822" y="8"/>
                </a:lnTo>
                <a:lnTo>
                  <a:pt x="849" y="8"/>
                </a:lnTo>
                <a:lnTo>
                  <a:pt x="869" y="23"/>
                </a:lnTo>
                <a:lnTo>
                  <a:pt x="889" y="30"/>
                </a:lnTo>
                <a:lnTo>
                  <a:pt x="916" y="38"/>
                </a:lnTo>
                <a:lnTo>
                  <a:pt x="936" y="38"/>
                </a:lnTo>
                <a:lnTo>
                  <a:pt x="969" y="45"/>
                </a:lnTo>
                <a:lnTo>
                  <a:pt x="989" y="53"/>
                </a:lnTo>
                <a:lnTo>
                  <a:pt x="1016" y="68"/>
                </a:lnTo>
                <a:lnTo>
                  <a:pt x="1036" y="75"/>
                </a:lnTo>
                <a:lnTo>
                  <a:pt x="1070" y="83"/>
                </a:lnTo>
                <a:lnTo>
                  <a:pt x="1096" y="90"/>
                </a:lnTo>
                <a:lnTo>
                  <a:pt x="1116" y="113"/>
                </a:lnTo>
                <a:lnTo>
                  <a:pt x="1136" y="113"/>
                </a:lnTo>
                <a:lnTo>
                  <a:pt x="1163" y="120"/>
                </a:lnTo>
                <a:lnTo>
                  <a:pt x="1196" y="135"/>
                </a:lnTo>
                <a:lnTo>
                  <a:pt x="1230" y="143"/>
                </a:lnTo>
                <a:lnTo>
                  <a:pt x="1257" y="158"/>
                </a:lnTo>
                <a:lnTo>
                  <a:pt x="1276" y="165"/>
                </a:lnTo>
                <a:lnTo>
                  <a:pt x="1303" y="173"/>
                </a:lnTo>
                <a:lnTo>
                  <a:pt x="1337" y="180"/>
                </a:lnTo>
                <a:lnTo>
                  <a:pt x="1363" y="188"/>
                </a:lnTo>
                <a:lnTo>
                  <a:pt x="1403" y="203"/>
                </a:lnTo>
                <a:lnTo>
                  <a:pt x="1436" y="210"/>
                </a:lnTo>
                <a:lnTo>
                  <a:pt x="1490" y="218"/>
                </a:lnTo>
                <a:lnTo>
                  <a:pt x="1537" y="225"/>
                </a:lnTo>
                <a:lnTo>
                  <a:pt x="1577" y="225"/>
                </a:lnTo>
                <a:lnTo>
                  <a:pt x="1617" y="225"/>
                </a:lnTo>
                <a:lnTo>
                  <a:pt x="1650" y="233"/>
                </a:lnTo>
                <a:lnTo>
                  <a:pt x="1684" y="248"/>
                </a:lnTo>
                <a:lnTo>
                  <a:pt x="1724" y="255"/>
                </a:lnTo>
                <a:lnTo>
                  <a:pt x="1764" y="255"/>
                </a:lnTo>
                <a:lnTo>
                  <a:pt x="1791" y="255"/>
                </a:lnTo>
                <a:lnTo>
                  <a:pt x="1817" y="255"/>
                </a:lnTo>
                <a:lnTo>
                  <a:pt x="1837" y="255"/>
                </a:lnTo>
                <a:lnTo>
                  <a:pt x="1871" y="255"/>
                </a:lnTo>
                <a:lnTo>
                  <a:pt x="1898" y="255"/>
                </a:lnTo>
                <a:lnTo>
                  <a:pt x="1924" y="255"/>
                </a:lnTo>
                <a:lnTo>
                  <a:pt x="1944" y="255"/>
                </a:lnTo>
                <a:lnTo>
                  <a:pt x="1971" y="255"/>
                </a:lnTo>
                <a:lnTo>
                  <a:pt x="2018" y="255"/>
                </a:lnTo>
                <a:lnTo>
                  <a:pt x="2058" y="255"/>
                </a:lnTo>
                <a:lnTo>
                  <a:pt x="2085" y="255"/>
                </a:lnTo>
                <a:lnTo>
                  <a:pt x="2104" y="255"/>
                </a:lnTo>
                <a:lnTo>
                  <a:pt x="2144" y="240"/>
                </a:lnTo>
                <a:lnTo>
                  <a:pt x="2178" y="233"/>
                </a:lnTo>
                <a:lnTo>
                  <a:pt x="2218" y="225"/>
                </a:lnTo>
                <a:lnTo>
                  <a:pt x="2258" y="203"/>
                </a:lnTo>
                <a:lnTo>
                  <a:pt x="2298" y="188"/>
                </a:lnTo>
                <a:lnTo>
                  <a:pt x="2344" y="165"/>
                </a:lnTo>
                <a:lnTo>
                  <a:pt x="2398" y="150"/>
                </a:lnTo>
                <a:lnTo>
                  <a:pt x="2425" y="128"/>
                </a:lnTo>
                <a:lnTo>
                  <a:pt x="2451" y="113"/>
                </a:lnTo>
                <a:lnTo>
                  <a:pt x="2478" y="98"/>
                </a:lnTo>
                <a:lnTo>
                  <a:pt x="2498" y="83"/>
                </a:lnTo>
                <a:lnTo>
                  <a:pt x="2518" y="60"/>
                </a:lnTo>
                <a:lnTo>
                  <a:pt x="2539" y="53"/>
                </a:lnTo>
                <a:lnTo>
                  <a:pt x="2552" y="30"/>
                </a:lnTo>
                <a:lnTo>
                  <a:pt x="2572" y="30"/>
                </a:lnTo>
                <a:lnTo>
                  <a:pt x="2563" y="15"/>
                </a:lnTo>
              </a:path>
            </a:pathLst>
          </a:custGeom>
          <a:noFill/>
          <a:ln w="25400" cap="rnd" cmpd="sng">
            <a:solidFill>
              <a:schemeClr val="tx1"/>
            </a:solidFill>
            <a:prstDash val="solid"/>
            <a:round/>
            <a:headEnd type="none" w="sm" len="sm"/>
            <a:tailEnd type="none" w="sm" len="sm"/>
          </a:ln>
          <a:effectLst/>
        </p:spPr>
        <p:txBody>
          <a:bodyPr/>
          <a:lstStyle/>
          <a:p>
            <a:endParaRPr lang="da-DK"/>
          </a:p>
        </p:txBody>
      </p:sp>
      <p:sp>
        <p:nvSpPr>
          <p:cNvPr id="33804" name="Oval 12"/>
          <p:cNvSpPr>
            <a:spLocks noChangeArrowheads="1"/>
          </p:cNvSpPr>
          <p:nvPr/>
        </p:nvSpPr>
        <p:spPr bwMode="auto">
          <a:xfrm>
            <a:off x="6326188" y="4001510"/>
            <a:ext cx="123825" cy="139700"/>
          </a:xfrm>
          <a:prstGeom prst="ellipse">
            <a:avLst/>
          </a:prstGeom>
          <a:solidFill>
            <a:schemeClr val="tx2"/>
          </a:solidFill>
          <a:ln w="12700">
            <a:solidFill>
              <a:schemeClr val="tx1"/>
            </a:solidFill>
            <a:round/>
            <a:headEnd/>
            <a:tailEnd/>
          </a:ln>
          <a:effectLst/>
        </p:spPr>
        <p:txBody>
          <a:bodyPr wrap="none" anchor="ctr"/>
          <a:lstStyle/>
          <a:p>
            <a:endParaRPr lang="da-DK"/>
          </a:p>
        </p:txBody>
      </p:sp>
      <p:sp>
        <p:nvSpPr>
          <p:cNvPr id="33806" name="Oval 14"/>
          <p:cNvSpPr>
            <a:spLocks noChangeArrowheads="1"/>
          </p:cNvSpPr>
          <p:nvPr/>
        </p:nvSpPr>
        <p:spPr bwMode="auto">
          <a:xfrm>
            <a:off x="7800975" y="4072947"/>
            <a:ext cx="122238" cy="139700"/>
          </a:xfrm>
          <a:prstGeom prst="ellipse">
            <a:avLst/>
          </a:prstGeom>
          <a:solidFill>
            <a:schemeClr val="tx2"/>
          </a:solidFill>
          <a:ln w="12700">
            <a:solidFill>
              <a:schemeClr val="tx1"/>
            </a:solidFill>
            <a:round/>
            <a:headEnd/>
            <a:tailEnd/>
          </a:ln>
          <a:effectLst/>
        </p:spPr>
        <p:txBody>
          <a:bodyPr wrap="none" anchor="ctr"/>
          <a:lstStyle/>
          <a:p>
            <a:endParaRPr lang="da-DK"/>
          </a:p>
        </p:txBody>
      </p:sp>
      <p:sp>
        <p:nvSpPr>
          <p:cNvPr id="33807" name="Oval 15"/>
          <p:cNvSpPr>
            <a:spLocks noChangeArrowheads="1"/>
          </p:cNvSpPr>
          <p:nvPr/>
        </p:nvSpPr>
        <p:spPr bwMode="auto">
          <a:xfrm>
            <a:off x="4257675" y="4139622"/>
            <a:ext cx="122238" cy="139700"/>
          </a:xfrm>
          <a:prstGeom prst="ellipse">
            <a:avLst/>
          </a:prstGeom>
          <a:solidFill>
            <a:srgbClr val="FFFFFF"/>
          </a:solidFill>
          <a:ln w="12700">
            <a:solidFill>
              <a:schemeClr val="tx1"/>
            </a:solidFill>
            <a:round/>
            <a:headEnd/>
            <a:tailEnd/>
          </a:ln>
          <a:effectLst/>
        </p:spPr>
        <p:txBody>
          <a:bodyPr wrap="none" anchor="ctr"/>
          <a:lstStyle/>
          <a:p>
            <a:endParaRPr lang="da-DK"/>
          </a:p>
        </p:txBody>
      </p:sp>
      <p:sp>
        <p:nvSpPr>
          <p:cNvPr id="33809" name="Oval 17"/>
          <p:cNvSpPr>
            <a:spLocks noChangeArrowheads="1"/>
          </p:cNvSpPr>
          <p:nvPr/>
        </p:nvSpPr>
        <p:spPr bwMode="auto">
          <a:xfrm>
            <a:off x="8175625" y="3891972"/>
            <a:ext cx="122238" cy="139700"/>
          </a:xfrm>
          <a:prstGeom prst="ellipse">
            <a:avLst/>
          </a:prstGeom>
          <a:solidFill>
            <a:srgbClr val="FFFFFF"/>
          </a:solidFill>
          <a:ln w="12700">
            <a:solidFill>
              <a:schemeClr val="tx1"/>
            </a:solidFill>
            <a:round/>
            <a:headEnd/>
            <a:tailEnd/>
          </a:ln>
          <a:effectLst/>
        </p:spPr>
        <p:txBody>
          <a:bodyPr wrap="none" anchor="ctr"/>
          <a:lstStyle/>
          <a:p>
            <a:endParaRPr lang="da-DK"/>
          </a:p>
        </p:txBody>
      </p:sp>
      <p:sp>
        <p:nvSpPr>
          <p:cNvPr id="33812" name="Oval 20"/>
          <p:cNvSpPr>
            <a:spLocks noChangeArrowheads="1"/>
          </p:cNvSpPr>
          <p:nvPr/>
        </p:nvSpPr>
        <p:spPr bwMode="auto">
          <a:xfrm>
            <a:off x="7339013" y="4147560"/>
            <a:ext cx="123825" cy="139700"/>
          </a:xfrm>
          <a:prstGeom prst="ellipse">
            <a:avLst/>
          </a:prstGeom>
          <a:solidFill>
            <a:srgbClr val="FFFFFF"/>
          </a:solidFill>
          <a:ln w="12700">
            <a:solidFill>
              <a:schemeClr val="tx1"/>
            </a:solidFill>
            <a:round/>
            <a:headEnd/>
            <a:tailEnd/>
          </a:ln>
          <a:effectLst/>
        </p:spPr>
        <p:txBody>
          <a:bodyPr wrap="none" anchor="ctr"/>
          <a:lstStyle/>
          <a:p>
            <a:endParaRPr lang="da-DK"/>
          </a:p>
        </p:txBody>
      </p:sp>
      <p:sp>
        <p:nvSpPr>
          <p:cNvPr id="33813" name="Oval 21"/>
          <p:cNvSpPr>
            <a:spLocks noChangeArrowheads="1"/>
          </p:cNvSpPr>
          <p:nvPr/>
        </p:nvSpPr>
        <p:spPr bwMode="auto">
          <a:xfrm>
            <a:off x="5314950" y="3739572"/>
            <a:ext cx="122238" cy="139700"/>
          </a:xfrm>
          <a:prstGeom prst="ellipse">
            <a:avLst/>
          </a:prstGeom>
          <a:solidFill>
            <a:srgbClr val="FFFFFF"/>
          </a:solidFill>
          <a:ln w="12700">
            <a:solidFill>
              <a:schemeClr val="tx1"/>
            </a:solidFill>
            <a:round/>
            <a:headEnd/>
            <a:tailEnd/>
          </a:ln>
          <a:effectLst/>
        </p:spPr>
        <p:txBody>
          <a:bodyPr wrap="none" anchor="ctr"/>
          <a:lstStyle/>
          <a:p>
            <a:endParaRPr lang="da-DK"/>
          </a:p>
        </p:txBody>
      </p:sp>
      <p:sp>
        <p:nvSpPr>
          <p:cNvPr id="33815" name="Rectangle 23"/>
          <p:cNvSpPr>
            <a:spLocks noChangeArrowheads="1"/>
          </p:cNvSpPr>
          <p:nvPr/>
        </p:nvSpPr>
        <p:spPr bwMode="auto">
          <a:xfrm>
            <a:off x="4125913" y="5049260"/>
            <a:ext cx="4325937" cy="1166812"/>
          </a:xfrm>
          <a:prstGeom prst="rect">
            <a:avLst/>
          </a:prstGeom>
          <a:solidFill>
            <a:schemeClr val="accent1"/>
          </a:solidFill>
          <a:ln w="12700">
            <a:solidFill>
              <a:schemeClr val="tx1"/>
            </a:solidFill>
            <a:miter lim="800000"/>
            <a:headEnd/>
            <a:tailEnd/>
          </a:ln>
          <a:effectLst/>
        </p:spPr>
        <p:txBody>
          <a:bodyPr wrap="none" anchor="ctr"/>
          <a:lstStyle/>
          <a:p>
            <a:endParaRPr lang="da-DK"/>
          </a:p>
        </p:txBody>
      </p:sp>
      <p:pic>
        <p:nvPicPr>
          <p:cNvPr id="33816" name="Picture 24"/>
          <p:cNvPicPr>
            <a:picLocks noChangeArrowheads="1"/>
          </p:cNvPicPr>
          <p:nvPr/>
        </p:nvPicPr>
        <p:blipFill>
          <a:blip r:embed="rId5"/>
          <a:srcRect/>
          <a:stretch>
            <a:fillRect/>
          </a:stretch>
        </p:blipFill>
        <p:spPr bwMode="auto">
          <a:xfrm>
            <a:off x="4140200" y="5069897"/>
            <a:ext cx="4318000" cy="1139825"/>
          </a:xfrm>
          <a:prstGeom prst="rect">
            <a:avLst/>
          </a:prstGeom>
          <a:noFill/>
          <a:ln w="9525">
            <a:noFill/>
            <a:miter lim="800000"/>
            <a:headEnd/>
            <a:tailEnd/>
          </a:ln>
          <a:effectLst/>
        </p:spPr>
      </p:pic>
      <p:sp>
        <p:nvSpPr>
          <p:cNvPr id="2" name="Title 1"/>
          <p:cNvSpPr>
            <a:spLocks noGrp="1"/>
          </p:cNvSpPr>
          <p:nvPr>
            <p:ph type="title"/>
          </p:nvPr>
        </p:nvSpPr>
        <p:spPr/>
        <p:txBody>
          <a:bodyPr>
            <a:normAutofit/>
          </a:bodyPr>
          <a:lstStyle/>
          <a:p>
            <a:r>
              <a:rPr lang="da-DK" dirty="0" smtClean="0">
                <a:solidFill>
                  <a:srgbClr val="FFFFFF"/>
                </a:solidFill>
              </a:rPr>
              <a:t>HYDRODYNAMIC MODULE</a:t>
            </a:r>
            <a:endParaRPr lang="en-GB" dirty="0"/>
          </a:p>
        </p:txBody>
      </p:sp>
      <p:sp>
        <p:nvSpPr>
          <p:cNvPr id="3" name="Content Placeholder 2"/>
          <p:cNvSpPr>
            <a:spLocks noGrp="1"/>
          </p:cNvSpPr>
          <p:nvPr>
            <p:ph sz="quarter" idx="13"/>
          </p:nvPr>
        </p:nvSpPr>
        <p:spPr/>
        <p:txBody>
          <a:bodyPr/>
          <a:lstStyle/>
          <a:p>
            <a:pPr marL="0" indent="0">
              <a:buNone/>
            </a:pPr>
            <a:r>
              <a:rPr lang="en-GB" dirty="0">
                <a:solidFill>
                  <a:srgbClr val="FFFFFF"/>
                </a:solidFill>
              </a:rPr>
              <a:t>Hydrodynamic Module, Core of MIKE 11</a:t>
            </a:r>
          </a:p>
          <a:p>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026"/>
          <p:cNvSpPr>
            <a:spLocks noGrp="1" noChangeArrowheads="1"/>
          </p:cNvSpPr>
          <p:nvPr>
            <p:ph type="title"/>
          </p:nvPr>
        </p:nvSpPr>
        <p:spPr/>
        <p:txBody>
          <a:bodyPr/>
          <a:lstStyle/>
          <a:p>
            <a:pPr eaLnBrk="1" hangingPunct="1"/>
            <a:r>
              <a:rPr lang="en-US" dirty="0" smtClean="0"/>
              <a:t>MIKE 11 BASIC DATA REQUIREMENTS</a:t>
            </a:r>
          </a:p>
        </p:txBody>
      </p:sp>
      <p:sp>
        <p:nvSpPr>
          <p:cNvPr id="2" name="Content Placeholder 1"/>
          <p:cNvSpPr>
            <a:spLocks noGrp="1"/>
          </p:cNvSpPr>
          <p:nvPr>
            <p:ph sz="quarter" idx="13"/>
          </p:nvPr>
        </p:nvSpPr>
        <p:spPr/>
        <p:txBody>
          <a:bodyPr/>
          <a:lstStyle/>
          <a:p>
            <a:pPr marL="0" indent="0">
              <a:buNone/>
            </a:pPr>
            <a:r>
              <a:rPr lang="en-US" dirty="0">
                <a:solidFill>
                  <a:srgbClr val="FFFFFF"/>
                </a:solidFill>
              </a:rPr>
              <a:t>Solution of governing flow equations requires detailed descriptions of:</a:t>
            </a:r>
          </a:p>
          <a:p>
            <a:endParaRPr lang="en-US" dirty="0">
              <a:solidFill>
                <a:srgbClr val="FFFFFF"/>
              </a:solidFill>
            </a:endParaRPr>
          </a:p>
          <a:p>
            <a:pPr lvl="1">
              <a:buFontTx/>
              <a:buChar char="•"/>
            </a:pPr>
            <a:r>
              <a:rPr lang="en-US" dirty="0">
                <a:solidFill>
                  <a:srgbClr val="FFFFFF"/>
                </a:solidFill>
              </a:rPr>
              <a:t> Catchment and Rivers Delineation</a:t>
            </a:r>
          </a:p>
          <a:p>
            <a:pPr lvl="1">
              <a:buFontTx/>
              <a:buChar char="•"/>
            </a:pPr>
            <a:r>
              <a:rPr lang="en-US" dirty="0">
                <a:solidFill>
                  <a:srgbClr val="FFFFFF"/>
                </a:solidFill>
              </a:rPr>
              <a:t> River and Floodplain Topography</a:t>
            </a:r>
          </a:p>
          <a:p>
            <a:pPr lvl="1">
              <a:buFontTx/>
              <a:buChar char="•"/>
            </a:pPr>
            <a:r>
              <a:rPr lang="en-US" dirty="0">
                <a:solidFill>
                  <a:srgbClr val="FFFFFF"/>
                </a:solidFill>
              </a:rPr>
              <a:t> Hydrometric Data for Boundary Conditions</a:t>
            </a:r>
          </a:p>
          <a:p>
            <a:pPr lvl="1">
              <a:buFontTx/>
              <a:buChar char="•"/>
            </a:pPr>
            <a:r>
              <a:rPr lang="en-US" dirty="0">
                <a:solidFill>
                  <a:srgbClr val="FFFFFF"/>
                </a:solidFill>
              </a:rPr>
              <a:t> Hydrometric Data for Calibration / Validation</a:t>
            </a:r>
          </a:p>
          <a:p>
            <a:pPr lvl="1">
              <a:buFontTx/>
              <a:buChar char="•"/>
            </a:pPr>
            <a:r>
              <a:rPr lang="en-US" dirty="0">
                <a:solidFill>
                  <a:srgbClr val="FFFFFF"/>
                </a:solidFill>
              </a:rPr>
              <a:t> Man-made Interventions (structures)</a:t>
            </a:r>
          </a:p>
          <a:p>
            <a:pPr marL="0" indent="0">
              <a:buNone/>
            </a:pPr>
            <a:endParaRPr lang="da-DK"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5936" y="3316784"/>
            <a:ext cx="2380045" cy="3174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5926693"/>
      </p:ext>
    </p:extLst>
  </p:cSld>
  <p:clrMapOvr>
    <a:masterClrMapping/>
  </p:clrMapOvr>
  <p:transition>
    <p:zo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p:cNvPicPr>
            <a:picLocks noChangeArrowheads="1"/>
          </p:cNvPicPr>
          <p:nvPr/>
        </p:nvPicPr>
        <p:blipFill>
          <a:blip r:embed="rId3"/>
          <a:srcRect/>
          <a:stretch>
            <a:fillRect/>
          </a:stretch>
        </p:blipFill>
        <p:spPr bwMode="auto">
          <a:xfrm>
            <a:off x="4675192" y="1879327"/>
            <a:ext cx="4208462" cy="4332288"/>
          </a:xfrm>
          <a:prstGeom prst="rect">
            <a:avLst/>
          </a:prstGeom>
          <a:noFill/>
          <a:ln w="9525">
            <a:noFill/>
            <a:miter lim="800000"/>
            <a:headEnd/>
            <a:tailEnd/>
          </a:ln>
          <a:effectLst/>
        </p:spPr>
      </p:pic>
      <p:sp>
        <p:nvSpPr>
          <p:cNvPr id="11272" name="Rectangle 8"/>
          <p:cNvSpPr>
            <a:spLocks noChangeArrowheads="1"/>
          </p:cNvSpPr>
          <p:nvPr/>
        </p:nvSpPr>
        <p:spPr bwMode="auto">
          <a:xfrm>
            <a:off x="234164" y="1896084"/>
            <a:ext cx="4572000" cy="3939540"/>
          </a:xfrm>
          <a:prstGeom prst="rect">
            <a:avLst/>
          </a:prstGeom>
          <a:noFill/>
          <a:ln w="9525">
            <a:noFill/>
            <a:miter lim="800000"/>
            <a:headEnd/>
            <a:tailEnd/>
          </a:ln>
          <a:effectLst/>
        </p:spPr>
        <p:txBody>
          <a:bodyPr>
            <a:spAutoFit/>
          </a:bodyPr>
          <a:lstStyle/>
          <a:p>
            <a:pPr marL="285750" indent="-285750">
              <a:spcAft>
                <a:spcPts val="1200"/>
              </a:spcAft>
              <a:buFont typeface="Arial" pitchFamily="34" charset="0"/>
              <a:buChar char="•"/>
            </a:pPr>
            <a:r>
              <a:rPr lang="en-US" sz="1800" dirty="0" smtClean="0">
                <a:solidFill>
                  <a:srgbClr val="FFFFFF"/>
                </a:solidFill>
                <a:latin typeface="Arial" charset="0"/>
              </a:rPr>
              <a:t>NAM</a:t>
            </a:r>
            <a:endParaRPr lang="en-US" sz="1800" dirty="0">
              <a:solidFill>
                <a:srgbClr val="FFFFFF"/>
              </a:solidFill>
              <a:latin typeface="Arial" charset="0"/>
            </a:endParaRPr>
          </a:p>
          <a:p>
            <a:pPr marL="285750" indent="-285750">
              <a:spcAft>
                <a:spcPts val="1200"/>
              </a:spcAft>
              <a:buFont typeface="Arial" pitchFamily="34" charset="0"/>
              <a:buChar char="•"/>
            </a:pPr>
            <a:r>
              <a:rPr lang="da-DK" sz="1800" dirty="0" smtClean="0">
                <a:solidFill>
                  <a:srgbClr val="FFFFFF"/>
                </a:solidFill>
                <a:latin typeface="Arial" charset="0"/>
              </a:rPr>
              <a:t>SMAP</a:t>
            </a:r>
          </a:p>
          <a:p>
            <a:pPr marL="285750" indent="-285750">
              <a:spcAft>
                <a:spcPts val="1200"/>
              </a:spcAft>
              <a:buFont typeface="Arial" pitchFamily="34" charset="0"/>
              <a:buChar char="•"/>
            </a:pPr>
            <a:r>
              <a:rPr lang="en-US" sz="1800" dirty="0" smtClean="0">
                <a:solidFill>
                  <a:srgbClr val="FFFFFF"/>
                </a:solidFill>
                <a:latin typeface="Arial" charset="0"/>
              </a:rPr>
              <a:t>Unit </a:t>
            </a:r>
            <a:r>
              <a:rPr lang="en-US" sz="1800" dirty="0">
                <a:solidFill>
                  <a:srgbClr val="FFFFFF"/>
                </a:solidFill>
                <a:latin typeface="Arial" charset="0"/>
              </a:rPr>
              <a:t>Hydrograph Method (UHM)</a:t>
            </a:r>
          </a:p>
          <a:p>
            <a:pPr marL="285750" indent="-285750">
              <a:spcAft>
                <a:spcPts val="1200"/>
              </a:spcAft>
              <a:buFont typeface="Arial" pitchFamily="34" charset="0"/>
              <a:buChar char="•"/>
            </a:pPr>
            <a:r>
              <a:rPr lang="en-US" sz="1800" dirty="0" smtClean="0">
                <a:solidFill>
                  <a:srgbClr val="FFFFFF"/>
                </a:solidFill>
                <a:latin typeface="Arial" charset="0"/>
              </a:rPr>
              <a:t>US </a:t>
            </a:r>
            <a:r>
              <a:rPr lang="en-US" sz="1800" dirty="0">
                <a:solidFill>
                  <a:srgbClr val="FFFFFF"/>
                </a:solidFill>
                <a:latin typeface="Arial" charset="0"/>
              </a:rPr>
              <a:t>Soil conservation </a:t>
            </a:r>
            <a:r>
              <a:rPr lang="en-US" sz="1800" dirty="0" smtClean="0">
                <a:solidFill>
                  <a:srgbClr val="FFFFFF"/>
                </a:solidFill>
                <a:latin typeface="Arial" charset="0"/>
              </a:rPr>
              <a:t>Service</a:t>
            </a:r>
            <a:br>
              <a:rPr lang="en-US" sz="1800" dirty="0" smtClean="0">
                <a:solidFill>
                  <a:srgbClr val="FFFFFF"/>
                </a:solidFill>
                <a:latin typeface="Arial" charset="0"/>
              </a:rPr>
            </a:br>
            <a:r>
              <a:rPr lang="en-US" sz="1800" dirty="0" smtClean="0">
                <a:solidFill>
                  <a:srgbClr val="FFFFFF"/>
                </a:solidFill>
                <a:latin typeface="Arial" charset="0"/>
              </a:rPr>
              <a:t>models </a:t>
            </a:r>
            <a:r>
              <a:rPr lang="en-US" sz="1800" dirty="0">
                <a:solidFill>
                  <a:srgbClr val="FFFFFF"/>
                </a:solidFill>
                <a:latin typeface="Arial" charset="0"/>
              </a:rPr>
              <a:t>(SCS)</a:t>
            </a:r>
          </a:p>
          <a:p>
            <a:pPr marL="285750" indent="-285750">
              <a:spcAft>
                <a:spcPts val="1200"/>
              </a:spcAft>
              <a:buFont typeface="Arial" pitchFamily="34" charset="0"/>
              <a:buChar char="•"/>
            </a:pPr>
            <a:r>
              <a:rPr lang="da-DK" sz="1800" dirty="0" smtClean="0">
                <a:solidFill>
                  <a:srgbClr val="FFFFFF"/>
                </a:solidFill>
                <a:latin typeface="Arial" charset="0"/>
              </a:rPr>
              <a:t>Flood </a:t>
            </a:r>
            <a:r>
              <a:rPr lang="da-DK" sz="1800" dirty="0" err="1">
                <a:solidFill>
                  <a:srgbClr val="FFFFFF"/>
                </a:solidFill>
                <a:latin typeface="Arial" charset="0"/>
              </a:rPr>
              <a:t>Estimation</a:t>
            </a:r>
            <a:r>
              <a:rPr lang="da-DK" sz="1800" dirty="0">
                <a:solidFill>
                  <a:srgbClr val="FFFFFF"/>
                </a:solidFill>
                <a:latin typeface="Arial" charset="0"/>
              </a:rPr>
              <a:t> </a:t>
            </a:r>
            <a:r>
              <a:rPr lang="da-DK" sz="1800" dirty="0" err="1">
                <a:solidFill>
                  <a:srgbClr val="FFFFFF"/>
                </a:solidFill>
                <a:latin typeface="Arial" charset="0"/>
              </a:rPr>
              <a:t>Handbook</a:t>
            </a:r>
            <a:r>
              <a:rPr lang="da-DK" sz="1800" dirty="0">
                <a:solidFill>
                  <a:srgbClr val="FFFFFF"/>
                </a:solidFill>
                <a:latin typeface="Arial" charset="0"/>
              </a:rPr>
              <a:t> (FEH, UK</a:t>
            </a:r>
            <a:r>
              <a:rPr lang="da-DK" sz="1800" dirty="0" smtClean="0">
                <a:solidFill>
                  <a:srgbClr val="FFFFFF"/>
                </a:solidFill>
                <a:latin typeface="Arial" charset="0"/>
              </a:rPr>
              <a:t>)</a:t>
            </a:r>
          </a:p>
          <a:p>
            <a:pPr marL="285750" indent="-285750">
              <a:spcAft>
                <a:spcPts val="1200"/>
              </a:spcAft>
              <a:buFont typeface="Arial" pitchFamily="34" charset="0"/>
              <a:buChar char="•"/>
            </a:pPr>
            <a:r>
              <a:rPr lang="da-DK" sz="1800" dirty="0" smtClean="0">
                <a:solidFill>
                  <a:srgbClr val="FFFFFF"/>
                </a:solidFill>
                <a:latin typeface="Arial" charset="0"/>
              </a:rPr>
              <a:t>Urban A &amp; B</a:t>
            </a:r>
          </a:p>
          <a:p>
            <a:pPr marL="285750" indent="-285750">
              <a:spcAft>
                <a:spcPts val="1200"/>
              </a:spcAft>
              <a:buFont typeface="Arial" pitchFamily="34" charset="0"/>
              <a:buChar char="•"/>
            </a:pPr>
            <a:r>
              <a:rPr lang="da-DK" sz="1800" dirty="0" err="1" smtClean="0">
                <a:solidFill>
                  <a:srgbClr val="FFFFFF"/>
                </a:solidFill>
                <a:latin typeface="Arial" charset="0"/>
              </a:rPr>
              <a:t>DriFt</a:t>
            </a:r>
            <a:endParaRPr lang="en-US" sz="1800" dirty="0">
              <a:solidFill>
                <a:srgbClr val="FFFFFF"/>
              </a:solidFill>
              <a:latin typeface="Arial" charset="0"/>
            </a:endParaRPr>
          </a:p>
          <a:p>
            <a:pPr marL="285750" indent="-285750">
              <a:buFont typeface="Arial" pitchFamily="34" charset="0"/>
              <a:buChar char="•"/>
            </a:pPr>
            <a:r>
              <a:rPr lang="en-US" sz="1800" dirty="0" smtClean="0">
                <a:solidFill>
                  <a:srgbClr val="FFFFFF"/>
                </a:solidFill>
                <a:latin typeface="Arial" charset="0"/>
              </a:rPr>
              <a:t>Distributed </a:t>
            </a:r>
            <a:r>
              <a:rPr lang="en-US" sz="1800" dirty="0">
                <a:solidFill>
                  <a:srgbClr val="FFFFFF"/>
                </a:solidFill>
                <a:latin typeface="Arial" charset="0"/>
              </a:rPr>
              <a:t>inflows </a:t>
            </a:r>
            <a:r>
              <a:rPr lang="en-US" sz="1800" dirty="0" smtClean="0">
                <a:solidFill>
                  <a:srgbClr val="FFFFFF"/>
                </a:solidFill>
                <a:latin typeface="Arial" charset="0"/>
              </a:rPr>
              <a:t>along</a:t>
            </a:r>
            <a:br>
              <a:rPr lang="en-US" sz="1800" dirty="0" smtClean="0">
                <a:solidFill>
                  <a:srgbClr val="FFFFFF"/>
                </a:solidFill>
                <a:latin typeface="Arial" charset="0"/>
              </a:rPr>
            </a:br>
            <a:r>
              <a:rPr lang="en-US" sz="1800" dirty="0" smtClean="0">
                <a:solidFill>
                  <a:srgbClr val="FFFFFF"/>
                </a:solidFill>
                <a:latin typeface="Arial" charset="0"/>
              </a:rPr>
              <a:t>river/channel </a:t>
            </a:r>
            <a:r>
              <a:rPr lang="en-US" sz="1800" dirty="0">
                <a:solidFill>
                  <a:srgbClr val="FFFFFF"/>
                </a:solidFill>
                <a:latin typeface="Arial" charset="0"/>
              </a:rPr>
              <a:t>reaches</a:t>
            </a:r>
          </a:p>
        </p:txBody>
      </p:sp>
      <p:sp>
        <p:nvSpPr>
          <p:cNvPr id="11273" name="Rectangle 9"/>
          <p:cNvSpPr>
            <a:spLocks noGrp="1" noChangeArrowheads="1"/>
          </p:cNvSpPr>
          <p:nvPr>
            <p:ph type="title"/>
          </p:nvPr>
        </p:nvSpPr>
        <p:spPr>
          <a:noFill/>
          <a:ln/>
        </p:spPr>
        <p:txBody>
          <a:bodyPr/>
          <a:lstStyle/>
          <a:p>
            <a:r>
              <a:rPr lang="da-DK" dirty="0">
                <a:solidFill>
                  <a:srgbClr val="FFFFFF"/>
                </a:solidFill>
              </a:rPr>
              <a:t>RAINFALL RUNOFF</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Various Rainfall Runoff Methods</a:t>
            </a:r>
          </a:p>
          <a:p>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5" name="Rectangle 5"/>
          <p:cNvSpPr>
            <a:spLocks noChangeArrowheads="1"/>
          </p:cNvSpPr>
          <p:nvPr/>
        </p:nvSpPr>
        <p:spPr bwMode="auto">
          <a:xfrm>
            <a:off x="195263" y="622300"/>
            <a:ext cx="6769100" cy="990600"/>
          </a:xfrm>
          <a:prstGeom prst="rect">
            <a:avLst/>
          </a:prstGeom>
          <a:noFill/>
          <a:ln w="9525">
            <a:noFill/>
            <a:miter lim="800000"/>
            <a:headEnd/>
            <a:tailEnd/>
          </a:ln>
          <a:effectLst/>
        </p:spPr>
        <p:txBody>
          <a:bodyPr anchor="ctr"/>
          <a:lstStyle/>
          <a:p>
            <a:endParaRPr lang="en-US" dirty="0"/>
          </a:p>
        </p:txBody>
      </p:sp>
      <p:sp>
        <p:nvSpPr>
          <p:cNvPr id="20486" name="Rectangle 6"/>
          <p:cNvSpPr>
            <a:spLocks noChangeArrowheads="1"/>
          </p:cNvSpPr>
          <p:nvPr/>
        </p:nvSpPr>
        <p:spPr bwMode="auto">
          <a:xfrm>
            <a:off x="195263" y="1612900"/>
            <a:ext cx="4572000" cy="2616101"/>
          </a:xfrm>
          <a:prstGeom prst="rect">
            <a:avLst/>
          </a:prstGeom>
          <a:noFill/>
          <a:ln w="9525">
            <a:noFill/>
            <a:miter lim="800000"/>
            <a:headEnd/>
            <a:tailEnd/>
          </a:ln>
          <a:effectLst/>
        </p:spPr>
        <p:txBody>
          <a:bodyPr>
            <a:spAutoFit/>
          </a:bodyPr>
          <a:lstStyle/>
          <a:p>
            <a:pPr marL="285750" indent="-285750">
              <a:buFont typeface="Arial" pitchFamily="34" charset="0"/>
              <a:buChar char="•"/>
            </a:pPr>
            <a:r>
              <a:rPr lang="en-US" sz="1800" dirty="0" smtClean="0">
                <a:solidFill>
                  <a:srgbClr val="FFFFFF"/>
                </a:solidFill>
              </a:rPr>
              <a:t>Linked to Real Time Data</a:t>
            </a:r>
          </a:p>
          <a:p>
            <a:pPr marL="285750" indent="-285750">
              <a:buFont typeface="Arial" pitchFamily="34" charset="0"/>
              <a:buChar char="•"/>
            </a:pPr>
            <a:endParaRPr lang="en-US" sz="1800" dirty="0" smtClean="0">
              <a:solidFill>
                <a:srgbClr val="FFFFFF"/>
              </a:solidFill>
              <a:latin typeface="Arial" charset="0"/>
            </a:endParaRPr>
          </a:p>
          <a:p>
            <a:pPr marL="285750" indent="-285750">
              <a:buFont typeface="Arial" pitchFamily="34" charset="0"/>
              <a:buChar char="•"/>
            </a:pPr>
            <a:r>
              <a:rPr lang="en-US" sz="1800" dirty="0" smtClean="0">
                <a:solidFill>
                  <a:srgbClr val="FFFFFF"/>
                </a:solidFill>
                <a:latin typeface="Arial" charset="0"/>
              </a:rPr>
              <a:t>Water </a:t>
            </a:r>
            <a:r>
              <a:rPr lang="en-US" sz="1800" dirty="0">
                <a:solidFill>
                  <a:srgbClr val="FFFFFF"/>
                </a:solidFill>
                <a:latin typeface="Arial" charset="0"/>
              </a:rPr>
              <a:t>Levels</a:t>
            </a: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a:solidFill>
                  <a:srgbClr val="FFFFFF"/>
                </a:solidFill>
                <a:latin typeface="Arial" charset="0"/>
              </a:rPr>
              <a:t>Discharge</a:t>
            </a: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a:solidFill>
                  <a:srgbClr val="FFFFFF"/>
                </a:solidFill>
                <a:latin typeface="Arial" charset="0"/>
              </a:rPr>
              <a:t>Inundation</a:t>
            </a: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a:solidFill>
                  <a:srgbClr val="FFFFFF"/>
                </a:solidFill>
                <a:latin typeface="Arial" charset="0"/>
              </a:rPr>
              <a:t>Error Correction</a:t>
            </a:r>
          </a:p>
        </p:txBody>
      </p:sp>
      <p:graphicFrame>
        <p:nvGraphicFramePr>
          <p:cNvPr id="20487" name="Object 7">
            <a:hlinkClick r:id="" action="ppaction://ole?verb=0"/>
          </p:cNvPr>
          <p:cNvGraphicFramePr>
            <a:graphicFrameLocks/>
          </p:cNvGraphicFramePr>
          <p:nvPr>
            <p:extLst>
              <p:ext uri="{D42A27DB-BD31-4B8C-83A1-F6EECF244321}">
                <p14:modId xmlns:p14="http://schemas.microsoft.com/office/powerpoint/2010/main" val="1568349268"/>
              </p:ext>
            </p:extLst>
          </p:nvPr>
        </p:nvGraphicFramePr>
        <p:xfrm>
          <a:off x="1010208" y="4221032"/>
          <a:ext cx="4901057" cy="2147452"/>
        </p:xfrm>
        <a:graphic>
          <a:graphicData uri="http://schemas.openxmlformats.org/presentationml/2006/ole">
            <mc:AlternateContent xmlns:mc="http://schemas.openxmlformats.org/markup-compatibility/2006">
              <mc:Choice xmlns:v="urn:schemas-microsoft-com:vml" Requires="v">
                <p:oleObj spid="_x0000_s20528" name="Paint Shop Pro Image" r:id="rId3" imgW="10097561" imgH="7317073" progId="">
                  <p:embed/>
                </p:oleObj>
              </mc:Choice>
              <mc:Fallback>
                <p:oleObj name="Paint Shop Pro Image" r:id="rId3" imgW="10097561" imgH="7317073" progId="">
                  <p:embed/>
                  <p:pic>
                    <p:nvPicPr>
                      <p:cNvPr id="0" name="Picture 7"/>
                      <p:cNvPicPr>
                        <a:picLocks noChangeArrowheads="1"/>
                      </p:cNvPicPr>
                      <p:nvPr/>
                    </p:nvPicPr>
                    <p:blipFill>
                      <a:blip r:embed="rId4">
                        <a:extLst>
                          <a:ext uri="{28A0092B-C50C-407E-A947-70E740481C1C}">
                            <a14:useLocalDpi xmlns:a14="http://schemas.microsoft.com/office/drawing/2010/main" val="0"/>
                          </a:ext>
                        </a:extLst>
                      </a:blip>
                      <a:srcRect t="-984" b="57072"/>
                      <a:stretch>
                        <a:fillRect/>
                      </a:stretch>
                    </p:blipFill>
                    <p:spPr bwMode="auto">
                      <a:xfrm>
                        <a:off x="1010208" y="4221032"/>
                        <a:ext cx="4901057" cy="2147452"/>
                      </a:xfrm>
                      <a:prstGeom prst="rect">
                        <a:avLst/>
                      </a:prstGeom>
                      <a:noFill/>
                      <a:ln>
                        <a:noFill/>
                      </a:ln>
                      <a:effectLst/>
                      <a:extLst/>
                    </p:spPr>
                  </p:pic>
                </p:oleObj>
              </mc:Fallback>
            </mc:AlternateContent>
          </a:graphicData>
        </a:graphic>
      </p:graphicFrame>
      <p:pic>
        <p:nvPicPr>
          <p:cNvPr id="20491" name="Picture 11" descr="Rain_Alert_650"/>
          <p:cNvPicPr>
            <a:picLocks noChangeAspect="1" noChangeArrowheads="1"/>
          </p:cNvPicPr>
          <p:nvPr/>
        </p:nvPicPr>
        <p:blipFill>
          <a:blip r:embed="rId5"/>
          <a:srcRect l="30527" r="13083" b="12360"/>
          <a:stretch>
            <a:fillRect/>
          </a:stretch>
        </p:blipFill>
        <p:spPr bwMode="auto">
          <a:xfrm>
            <a:off x="6021819" y="1530509"/>
            <a:ext cx="2895600" cy="4767262"/>
          </a:xfrm>
          <a:prstGeom prst="rect">
            <a:avLst/>
          </a:prstGeom>
          <a:noFill/>
        </p:spPr>
      </p:pic>
      <p:sp>
        <p:nvSpPr>
          <p:cNvPr id="20492" name="Rectangle 12"/>
          <p:cNvSpPr>
            <a:spLocks noGrp="1" noChangeArrowheads="1"/>
          </p:cNvSpPr>
          <p:nvPr>
            <p:ph type="title"/>
          </p:nvPr>
        </p:nvSpPr>
        <p:spPr>
          <a:noFill/>
          <a:ln/>
        </p:spPr>
        <p:txBody>
          <a:bodyPr/>
          <a:lstStyle/>
          <a:p>
            <a:r>
              <a:rPr lang="da-DK">
                <a:solidFill>
                  <a:srgbClr val="FFFFFF"/>
                </a:solidFill>
              </a:rPr>
              <a:t>FLOOD FORECASTING</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Real Time Forecasting (DA Module)</a:t>
            </a:r>
          </a:p>
          <a:p>
            <a:pPr marL="0" indent="0">
              <a:buNone/>
            </a:pPr>
            <a:endParaRPr lang="en-GB" dirty="0"/>
          </a:p>
        </p:txBody>
      </p:sp>
      <p:sp>
        <p:nvSpPr>
          <p:cNvPr id="5" name="Footer Placeholder 4"/>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4"/>
          <p:cNvSpPr>
            <a:spLocks noChangeArrowheads="1"/>
          </p:cNvSpPr>
          <p:nvPr/>
        </p:nvSpPr>
        <p:spPr bwMode="auto">
          <a:xfrm>
            <a:off x="231197" y="1678469"/>
            <a:ext cx="4572000" cy="4524315"/>
          </a:xfrm>
          <a:prstGeom prst="rect">
            <a:avLst/>
          </a:prstGeom>
          <a:noFill/>
          <a:ln w="9525">
            <a:noFill/>
            <a:miter lim="800000"/>
            <a:headEnd/>
            <a:tailEnd/>
          </a:ln>
          <a:effectLst/>
        </p:spPr>
        <p:txBody>
          <a:bodyPr>
            <a:spAutoFit/>
          </a:bodyPr>
          <a:lstStyle/>
          <a:p>
            <a:pPr marL="285750" indent="-285750">
              <a:buFont typeface="Arial" pitchFamily="34" charset="0"/>
              <a:buChar char="•"/>
            </a:pPr>
            <a:r>
              <a:rPr lang="en-US" sz="1800" dirty="0">
                <a:solidFill>
                  <a:srgbClr val="FFFFFF"/>
                </a:solidFill>
                <a:latin typeface="Arial" charset="0"/>
              </a:rPr>
              <a:t>Pollutant Transport</a:t>
            </a: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a:solidFill>
                  <a:srgbClr val="FFFFFF"/>
                </a:solidFill>
                <a:latin typeface="Arial" charset="0"/>
              </a:rPr>
              <a:t>Salinity Intrusion</a:t>
            </a: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a:solidFill>
                  <a:srgbClr val="FFFFFF"/>
                </a:solidFill>
                <a:latin typeface="Arial" charset="0"/>
              </a:rPr>
              <a:t>Temperature and Plume </a:t>
            </a:r>
            <a:r>
              <a:rPr lang="en-US" sz="1800" dirty="0" err="1">
                <a:solidFill>
                  <a:srgbClr val="FFFFFF"/>
                </a:solidFill>
                <a:latin typeface="Arial" charset="0"/>
              </a:rPr>
              <a:t>Modelling</a:t>
            </a:r>
            <a:endParaRPr lang="en-US" sz="1800" dirty="0">
              <a:solidFill>
                <a:srgbClr val="FFFFFF"/>
              </a:solidFill>
              <a:latin typeface="Arial" charset="0"/>
            </a:endParaRP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err="1">
                <a:solidFill>
                  <a:srgbClr val="FFFFFF"/>
                </a:solidFill>
                <a:latin typeface="Arial" charset="0"/>
              </a:rPr>
              <a:t>Advective</a:t>
            </a:r>
            <a:r>
              <a:rPr lang="en-US" sz="1800" dirty="0">
                <a:solidFill>
                  <a:srgbClr val="FFFFFF"/>
                </a:solidFill>
                <a:latin typeface="Arial" charset="0"/>
              </a:rPr>
              <a:t> Transport</a:t>
            </a: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a:solidFill>
                  <a:srgbClr val="FFFFFF"/>
                </a:solidFill>
                <a:latin typeface="Arial" charset="0"/>
              </a:rPr>
              <a:t>Dispersive Transport</a:t>
            </a:r>
          </a:p>
          <a:p>
            <a:pPr marL="285750" indent="-285750">
              <a:buFont typeface="Arial" pitchFamily="34" charset="0"/>
              <a:buChar char="•"/>
            </a:pPr>
            <a:endParaRPr lang="en-US" sz="1800" dirty="0">
              <a:solidFill>
                <a:srgbClr val="FFFFFF"/>
              </a:solidFill>
              <a:latin typeface="Arial" charset="0"/>
            </a:endParaRPr>
          </a:p>
          <a:p>
            <a:pPr marL="285750" indent="-285750">
              <a:buFont typeface="Arial" pitchFamily="34" charset="0"/>
              <a:buChar char="•"/>
            </a:pPr>
            <a:r>
              <a:rPr lang="en-US" sz="1800" dirty="0">
                <a:solidFill>
                  <a:srgbClr val="FFFFFF"/>
                </a:solidFill>
                <a:latin typeface="Arial" charset="0"/>
              </a:rPr>
              <a:t>1</a:t>
            </a:r>
            <a:r>
              <a:rPr lang="en-US" sz="1800" baseline="30000" dirty="0">
                <a:solidFill>
                  <a:srgbClr val="FFFFFF"/>
                </a:solidFill>
                <a:latin typeface="Arial" charset="0"/>
              </a:rPr>
              <a:t>st</a:t>
            </a:r>
            <a:r>
              <a:rPr lang="en-US" sz="1800" dirty="0">
                <a:solidFill>
                  <a:srgbClr val="FFFFFF"/>
                </a:solidFill>
                <a:latin typeface="Arial" charset="0"/>
              </a:rPr>
              <a:t> Order Decay</a:t>
            </a:r>
          </a:p>
          <a:p>
            <a:pPr marL="285750" indent="-285750">
              <a:buFont typeface="Arial" pitchFamily="34" charset="0"/>
              <a:buChar char="•"/>
            </a:pPr>
            <a:endParaRPr lang="da-DK" sz="1800" dirty="0">
              <a:solidFill>
                <a:srgbClr val="FFFFFF"/>
              </a:solidFill>
              <a:latin typeface="Arial" charset="0"/>
            </a:endParaRPr>
          </a:p>
          <a:p>
            <a:pPr marL="285750" indent="-285750">
              <a:buFont typeface="Arial" pitchFamily="34" charset="0"/>
              <a:buChar char="•"/>
            </a:pPr>
            <a:endParaRPr lang="da-DK" sz="1800" dirty="0" smtClean="0">
              <a:solidFill>
                <a:srgbClr val="FFFFFF"/>
              </a:solidFill>
              <a:latin typeface="Arial" charset="0"/>
            </a:endParaRPr>
          </a:p>
          <a:p>
            <a:pPr marL="285750" indent="-285750">
              <a:buFont typeface="Arial" pitchFamily="34" charset="0"/>
              <a:buChar char="•"/>
            </a:pPr>
            <a:r>
              <a:rPr lang="da-DK" sz="1800" dirty="0" err="1" smtClean="0">
                <a:solidFill>
                  <a:srgbClr val="FFFFFF"/>
                </a:solidFill>
                <a:latin typeface="Arial" charset="0"/>
              </a:rPr>
              <a:t>Cohesive</a:t>
            </a:r>
            <a:r>
              <a:rPr lang="da-DK" sz="1800" dirty="0" smtClean="0">
                <a:solidFill>
                  <a:srgbClr val="FFFFFF"/>
                </a:solidFill>
                <a:latin typeface="Arial" charset="0"/>
              </a:rPr>
              <a:t> </a:t>
            </a:r>
            <a:r>
              <a:rPr lang="da-DK" sz="1800" dirty="0">
                <a:solidFill>
                  <a:srgbClr val="FFFFFF"/>
                </a:solidFill>
                <a:latin typeface="Arial" charset="0"/>
              </a:rPr>
              <a:t>Sediment </a:t>
            </a:r>
            <a:br>
              <a:rPr lang="da-DK" sz="1800" dirty="0">
                <a:solidFill>
                  <a:srgbClr val="FFFFFF"/>
                </a:solidFill>
                <a:latin typeface="Arial" charset="0"/>
              </a:rPr>
            </a:br>
            <a:r>
              <a:rPr lang="da-DK" sz="1800" dirty="0">
                <a:solidFill>
                  <a:srgbClr val="FFFFFF"/>
                </a:solidFill>
                <a:latin typeface="Arial" charset="0"/>
              </a:rPr>
              <a:t>(single/</a:t>
            </a:r>
            <a:r>
              <a:rPr lang="da-DK" sz="1800" dirty="0" err="1">
                <a:solidFill>
                  <a:srgbClr val="FFFFFF"/>
                </a:solidFill>
                <a:latin typeface="Arial" charset="0"/>
              </a:rPr>
              <a:t>multi</a:t>
            </a:r>
            <a:r>
              <a:rPr lang="da-DK" sz="1800" dirty="0">
                <a:solidFill>
                  <a:srgbClr val="FFFFFF"/>
                </a:solidFill>
                <a:latin typeface="Arial" charset="0"/>
              </a:rPr>
              <a:t> </a:t>
            </a:r>
            <a:r>
              <a:rPr lang="da-DK" sz="1800" dirty="0" err="1">
                <a:solidFill>
                  <a:srgbClr val="FFFFFF"/>
                </a:solidFill>
                <a:latin typeface="Arial" charset="0"/>
              </a:rPr>
              <a:t>layer</a:t>
            </a:r>
            <a:r>
              <a:rPr lang="da-DK" sz="1800" dirty="0">
                <a:solidFill>
                  <a:srgbClr val="FFFFFF"/>
                </a:solidFill>
                <a:latin typeface="Arial" charset="0"/>
              </a:rPr>
              <a:t>)</a:t>
            </a:r>
            <a:endParaRPr lang="en-US" sz="1800" dirty="0">
              <a:solidFill>
                <a:srgbClr val="FFFFFF"/>
              </a:solidFill>
              <a:latin typeface="Arial" charset="0"/>
            </a:endParaRPr>
          </a:p>
        </p:txBody>
      </p:sp>
      <p:grpSp>
        <p:nvGrpSpPr>
          <p:cNvPr id="21524" name="Group 20"/>
          <p:cNvGrpSpPr>
            <a:grpSpLocks/>
          </p:cNvGrpSpPr>
          <p:nvPr/>
        </p:nvGrpSpPr>
        <p:grpSpPr bwMode="auto">
          <a:xfrm>
            <a:off x="6856832" y="2862698"/>
            <a:ext cx="1968500" cy="798513"/>
            <a:chOff x="4084" y="853"/>
            <a:chExt cx="1240" cy="503"/>
          </a:xfrm>
        </p:grpSpPr>
        <p:sp>
          <p:nvSpPr>
            <p:cNvPr id="21525" name="Rectangle 21"/>
            <p:cNvSpPr>
              <a:spLocks noChangeArrowheads="1"/>
            </p:cNvSpPr>
            <p:nvPr/>
          </p:nvSpPr>
          <p:spPr bwMode="auto">
            <a:xfrm>
              <a:off x="4084" y="853"/>
              <a:ext cx="1240" cy="503"/>
            </a:xfrm>
            <a:prstGeom prst="rect">
              <a:avLst/>
            </a:prstGeom>
            <a:solidFill>
              <a:schemeClr val="accent1"/>
            </a:solidFill>
            <a:ln w="12700">
              <a:solidFill>
                <a:schemeClr val="tx1"/>
              </a:solidFill>
              <a:miter lim="800000"/>
              <a:headEnd/>
              <a:tailEnd/>
            </a:ln>
            <a:effectLst/>
          </p:spPr>
          <p:txBody>
            <a:bodyPr wrap="none" anchor="ctr"/>
            <a:lstStyle/>
            <a:p>
              <a:endParaRPr lang="da-DK"/>
            </a:p>
          </p:txBody>
        </p:sp>
        <p:graphicFrame>
          <p:nvGraphicFramePr>
            <p:cNvPr id="21526" name="Object 22"/>
            <p:cNvGraphicFramePr>
              <a:graphicFrameLocks/>
            </p:cNvGraphicFramePr>
            <p:nvPr/>
          </p:nvGraphicFramePr>
          <p:xfrm>
            <a:off x="4338" y="994"/>
            <a:ext cx="733" cy="220"/>
          </p:xfrm>
          <a:graphic>
            <a:graphicData uri="http://schemas.openxmlformats.org/presentationml/2006/ole">
              <mc:AlternateContent xmlns:mc="http://schemas.openxmlformats.org/markup-compatibility/2006">
                <mc:Choice xmlns:v="urn:schemas-microsoft-com:vml" Requires="v">
                  <p:oleObj spid="_x0000_s21610" name="Equation" r:id="rId3" imgW="799920" imgH="177480" progId="Equation.2">
                    <p:embed/>
                  </p:oleObj>
                </mc:Choice>
                <mc:Fallback>
                  <p:oleObj name="Equation" r:id="rId3" imgW="799920" imgH="177480" progId="Equation.2">
                    <p:embed/>
                    <p:pic>
                      <p:nvPicPr>
                        <p:cNvPr id="0" name="Picture 2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8" y="994"/>
                          <a:ext cx="733" cy="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1527" name="Group 23"/>
          <p:cNvGrpSpPr>
            <a:grpSpLocks/>
          </p:cNvGrpSpPr>
          <p:nvPr/>
        </p:nvGrpSpPr>
        <p:grpSpPr bwMode="auto">
          <a:xfrm>
            <a:off x="6856832" y="3777098"/>
            <a:ext cx="1968500" cy="838200"/>
            <a:chOff x="4084" y="1520"/>
            <a:chExt cx="1240" cy="528"/>
          </a:xfrm>
        </p:grpSpPr>
        <p:sp>
          <p:nvSpPr>
            <p:cNvPr id="21528" name="Rectangle 24"/>
            <p:cNvSpPr>
              <a:spLocks noChangeArrowheads="1"/>
            </p:cNvSpPr>
            <p:nvPr/>
          </p:nvSpPr>
          <p:spPr bwMode="auto">
            <a:xfrm>
              <a:off x="4084" y="1520"/>
              <a:ext cx="1240" cy="528"/>
            </a:xfrm>
            <a:prstGeom prst="rect">
              <a:avLst/>
            </a:prstGeom>
            <a:solidFill>
              <a:schemeClr val="accent1"/>
            </a:solidFill>
            <a:ln w="12700">
              <a:solidFill>
                <a:schemeClr val="tx1"/>
              </a:solidFill>
              <a:miter lim="800000"/>
              <a:headEnd/>
              <a:tailEnd/>
            </a:ln>
            <a:effectLst/>
          </p:spPr>
          <p:txBody>
            <a:bodyPr wrap="none" anchor="ctr"/>
            <a:lstStyle/>
            <a:p>
              <a:endParaRPr lang="da-DK"/>
            </a:p>
          </p:txBody>
        </p:sp>
        <p:graphicFrame>
          <p:nvGraphicFramePr>
            <p:cNvPr id="21529" name="Object 25"/>
            <p:cNvGraphicFramePr>
              <a:graphicFrameLocks/>
            </p:cNvGraphicFramePr>
            <p:nvPr/>
          </p:nvGraphicFramePr>
          <p:xfrm>
            <a:off x="4195" y="1545"/>
            <a:ext cx="1018" cy="479"/>
          </p:xfrm>
          <a:graphic>
            <a:graphicData uri="http://schemas.openxmlformats.org/presentationml/2006/ole">
              <mc:AlternateContent xmlns:mc="http://schemas.openxmlformats.org/markup-compatibility/2006">
                <mc:Choice xmlns:v="urn:schemas-microsoft-com:vml" Requires="v">
                  <p:oleObj spid="_x0000_s21611" name="Equation" r:id="rId5" imgW="825480" imgH="393480" progId="Equation.2">
                    <p:embed/>
                  </p:oleObj>
                </mc:Choice>
                <mc:Fallback>
                  <p:oleObj name="Equation" r:id="rId5" imgW="825480" imgH="393480" progId="Equation.2">
                    <p:embed/>
                    <p:pic>
                      <p:nvPicPr>
                        <p:cNvPr id="0" name="Picture 2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95" y="1545"/>
                          <a:ext cx="1018" cy="4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grpSp>
        <p:nvGrpSpPr>
          <p:cNvPr id="21530" name="Group 26"/>
          <p:cNvGrpSpPr>
            <a:grpSpLocks/>
          </p:cNvGrpSpPr>
          <p:nvPr/>
        </p:nvGrpSpPr>
        <p:grpSpPr bwMode="auto">
          <a:xfrm>
            <a:off x="6856832" y="4767698"/>
            <a:ext cx="1968500" cy="825500"/>
            <a:chOff x="4084" y="2308"/>
            <a:chExt cx="1240" cy="520"/>
          </a:xfrm>
        </p:grpSpPr>
        <p:sp>
          <p:nvSpPr>
            <p:cNvPr id="21531" name="Rectangle 27"/>
            <p:cNvSpPr>
              <a:spLocks noChangeArrowheads="1"/>
            </p:cNvSpPr>
            <p:nvPr/>
          </p:nvSpPr>
          <p:spPr bwMode="auto">
            <a:xfrm>
              <a:off x="4084" y="2308"/>
              <a:ext cx="1240" cy="520"/>
            </a:xfrm>
            <a:prstGeom prst="rect">
              <a:avLst/>
            </a:prstGeom>
            <a:solidFill>
              <a:schemeClr val="accent1"/>
            </a:solidFill>
            <a:ln w="12700">
              <a:solidFill>
                <a:schemeClr val="tx1"/>
              </a:solidFill>
              <a:miter lim="800000"/>
              <a:headEnd/>
              <a:tailEnd/>
            </a:ln>
            <a:effectLst/>
          </p:spPr>
          <p:txBody>
            <a:bodyPr wrap="none" anchor="ctr"/>
            <a:lstStyle/>
            <a:p>
              <a:endParaRPr lang="da-DK"/>
            </a:p>
          </p:txBody>
        </p:sp>
        <p:sp>
          <p:nvSpPr>
            <p:cNvPr id="21532" name="Freeform 28"/>
            <p:cNvSpPr>
              <a:spLocks/>
            </p:cNvSpPr>
            <p:nvPr/>
          </p:nvSpPr>
          <p:spPr bwMode="auto">
            <a:xfrm>
              <a:off x="4199" y="2408"/>
              <a:ext cx="1023" cy="322"/>
            </a:xfrm>
            <a:custGeom>
              <a:avLst/>
              <a:gdLst/>
              <a:ahLst/>
              <a:cxnLst>
                <a:cxn ang="0">
                  <a:pos x="0" y="0"/>
                </a:cxn>
                <a:cxn ang="0">
                  <a:pos x="204" y="164"/>
                </a:cxn>
                <a:cxn ang="0">
                  <a:pos x="408" y="246"/>
                </a:cxn>
                <a:cxn ang="0">
                  <a:pos x="613" y="288"/>
                </a:cxn>
                <a:cxn ang="0">
                  <a:pos x="776" y="304"/>
                </a:cxn>
                <a:cxn ang="0">
                  <a:pos x="1022" y="321"/>
                </a:cxn>
              </a:cxnLst>
              <a:rect l="0" t="0" r="r" b="b"/>
              <a:pathLst>
                <a:path w="1023" h="322">
                  <a:moveTo>
                    <a:pt x="0" y="0"/>
                  </a:moveTo>
                  <a:lnTo>
                    <a:pt x="204" y="164"/>
                  </a:lnTo>
                  <a:lnTo>
                    <a:pt x="408" y="246"/>
                  </a:lnTo>
                  <a:lnTo>
                    <a:pt x="613" y="288"/>
                  </a:lnTo>
                  <a:lnTo>
                    <a:pt x="776" y="304"/>
                  </a:lnTo>
                  <a:lnTo>
                    <a:pt x="1022" y="321"/>
                  </a:lnTo>
                </a:path>
              </a:pathLst>
            </a:custGeom>
            <a:noFill/>
            <a:ln w="25400" cap="rnd" cmpd="sng">
              <a:solidFill>
                <a:schemeClr val="hlink"/>
              </a:solidFill>
              <a:prstDash val="solid"/>
              <a:round/>
              <a:headEnd type="none" w="sm" len="sm"/>
              <a:tailEnd type="none" w="sm" len="sm"/>
            </a:ln>
            <a:effectLst/>
          </p:spPr>
          <p:txBody>
            <a:bodyPr/>
            <a:lstStyle/>
            <a:p>
              <a:endParaRPr lang="da-DK"/>
            </a:p>
          </p:txBody>
        </p:sp>
        <p:sp>
          <p:nvSpPr>
            <p:cNvPr id="21533" name="Line 29"/>
            <p:cNvSpPr>
              <a:spLocks noChangeShapeType="1"/>
            </p:cNvSpPr>
            <p:nvPr/>
          </p:nvSpPr>
          <p:spPr bwMode="auto">
            <a:xfrm>
              <a:off x="4199" y="2332"/>
              <a:ext cx="0" cy="417"/>
            </a:xfrm>
            <a:prstGeom prst="line">
              <a:avLst/>
            </a:prstGeom>
            <a:noFill/>
            <a:ln w="25400">
              <a:solidFill>
                <a:schemeClr val="tx1"/>
              </a:solidFill>
              <a:round/>
              <a:headEnd type="stealth" w="med" len="med"/>
              <a:tailEnd type="none" w="sm" len="sm"/>
            </a:ln>
            <a:effectLst/>
          </p:spPr>
          <p:txBody>
            <a:bodyPr wrap="none" anchor="ctr"/>
            <a:lstStyle/>
            <a:p>
              <a:endParaRPr lang="da-DK"/>
            </a:p>
          </p:txBody>
        </p:sp>
        <p:sp>
          <p:nvSpPr>
            <p:cNvPr id="21534" name="Line 30"/>
            <p:cNvSpPr>
              <a:spLocks noChangeShapeType="1"/>
            </p:cNvSpPr>
            <p:nvPr/>
          </p:nvSpPr>
          <p:spPr bwMode="auto">
            <a:xfrm flipH="1">
              <a:off x="4180" y="2729"/>
              <a:ext cx="1098" cy="0"/>
            </a:xfrm>
            <a:prstGeom prst="line">
              <a:avLst/>
            </a:prstGeom>
            <a:noFill/>
            <a:ln w="25400">
              <a:solidFill>
                <a:schemeClr val="tx1"/>
              </a:solidFill>
              <a:round/>
              <a:headEnd type="stealth" w="med" len="med"/>
              <a:tailEnd type="none" w="sm" len="sm"/>
            </a:ln>
            <a:effectLst/>
          </p:spPr>
          <p:txBody>
            <a:bodyPr wrap="none" anchor="ctr"/>
            <a:lstStyle/>
            <a:p>
              <a:endParaRPr lang="da-DK"/>
            </a:p>
          </p:txBody>
        </p:sp>
      </p:grpSp>
      <p:sp>
        <p:nvSpPr>
          <p:cNvPr id="21542" name="AutoShape 38"/>
          <p:cNvSpPr>
            <a:spLocks noChangeArrowheads="1"/>
          </p:cNvSpPr>
          <p:nvPr/>
        </p:nvSpPr>
        <p:spPr bwMode="auto">
          <a:xfrm>
            <a:off x="4012032" y="3561198"/>
            <a:ext cx="2565400" cy="2019300"/>
          </a:xfrm>
          <a:prstGeom prst="roundRect">
            <a:avLst>
              <a:gd name="adj" fmla="val 16667"/>
            </a:avLst>
          </a:prstGeom>
          <a:solidFill>
            <a:schemeClr val="bg2"/>
          </a:solidFill>
          <a:ln w="12700">
            <a:solidFill>
              <a:schemeClr val="tx1"/>
            </a:solidFill>
            <a:round/>
            <a:headEnd type="none" w="sm" len="sm"/>
            <a:tailEnd type="none" w="sm" len="sm"/>
          </a:ln>
          <a:effectLst/>
        </p:spPr>
        <p:txBody>
          <a:bodyPr wrap="none" anchor="ctr"/>
          <a:lstStyle/>
          <a:p>
            <a:endParaRPr lang="da-DK"/>
          </a:p>
        </p:txBody>
      </p:sp>
      <p:sp>
        <p:nvSpPr>
          <p:cNvPr id="21543" name="Freeform 39"/>
          <p:cNvSpPr>
            <a:spLocks/>
          </p:cNvSpPr>
          <p:nvPr/>
        </p:nvSpPr>
        <p:spPr bwMode="auto">
          <a:xfrm>
            <a:off x="4210470" y="3878698"/>
            <a:ext cx="1331912" cy="374650"/>
          </a:xfrm>
          <a:custGeom>
            <a:avLst/>
            <a:gdLst/>
            <a:ahLst/>
            <a:cxnLst>
              <a:cxn ang="0">
                <a:pos x="0" y="288"/>
              </a:cxn>
              <a:cxn ang="0">
                <a:pos x="1152" y="288"/>
              </a:cxn>
              <a:cxn ang="0">
                <a:pos x="1440" y="192"/>
              </a:cxn>
              <a:cxn ang="0">
                <a:pos x="1536" y="0"/>
              </a:cxn>
            </a:cxnLst>
            <a:rect l="0" t="0" r="r" b="b"/>
            <a:pathLst>
              <a:path w="1536" h="304">
                <a:moveTo>
                  <a:pt x="0" y="288"/>
                </a:moveTo>
                <a:cubicBezTo>
                  <a:pt x="456" y="296"/>
                  <a:pt x="912" y="304"/>
                  <a:pt x="1152" y="288"/>
                </a:cubicBezTo>
                <a:cubicBezTo>
                  <a:pt x="1392" y="272"/>
                  <a:pt x="1376" y="240"/>
                  <a:pt x="1440" y="192"/>
                </a:cubicBezTo>
                <a:cubicBezTo>
                  <a:pt x="1504" y="144"/>
                  <a:pt x="1520" y="72"/>
                  <a:pt x="1536" y="0"/>
                </a:cubicBezTo>
              </a:path>
            </a:pathLst>
          </a:custGeom>
          <a:noFill/>
          <a:ln w="38100" cap="flat" cmpd="sng">
            <a:solidFill>
              <a:schemeClr val="tx1"/>
            </a:solidFill>
            <a:prstDash val="solid"/>
            <a:round/>
            <a:headEnd type="none" w="sm" len="sm"/>
            <a:tailEnd type="none" w="sm" len="sm"/>
          </a:ln>
          <a:effectLst/>
        </p:spPr>
        <p:txBody>
          <a:bodyPr wrap="none" anchor="ctr"/>
          <a:lstStyle/>
          <a:p>
            <a:endParaRPr lang="da-DK"/>
          </a:p>
        </p:txBody>
      </p:sp>
      <p:sp>
        <p:nvSpPr>
          <p:cNvPr id="21544" name="Freeform 40"/>
          <p:cNvSpPr>
            <a:spLocks/>
          </p:cNvSpPr>
          <p:nvPr/>
        </p:nvSpPr>
        <p:spPr bwMode="auto">
          <a:xfrm flipV="1">
            <a:off x="4240632" y="4550211"/>
            <a:ext cx="1373188" cy="395287"/>
          </a:xfrm>
          <a:custGeom>
            <a:avLst/>
            <a:gdLst/>
            <a:ahLst/>
            <a:cxnLst>
              <a:cxn ang="0">
                <a:pos x="0" y="288"/>
              </a:cxn>
              <a:cxn ang="0">
                <a:pos x="1152" y="288"/>
              </a:cxn>
              <a:cxn ang="0">
                <a:pos x="1440" y="192"/>
              </a:cxn>
              <a:cxn ang="0">
                <a:pos x="1536" y="0"/>
              </a:cxn>
            </a:cxnLst>
            <a:rect l="0" t="0" r="r" b="b"/>
            <a:pathLst>
              <a:path w="1536" h="304">
                <a:moveTo>
                  <a:pt x="0" y="288"/>
                </a:moveTo>
                <a:cubicBezTo>
                  <a:pt x="456" y="296"/>
                  <a:pt x="912" y="304"/>
                  <a:pt x="1152" y="288"/>
                </a:cubicBezTo>
                <a:cubicBezTo>
                  <a:pt x="1392" y="272"/>
                  <a:pt x="1376" y="240"/>
                  <a:pt x="1440" y="192"/>
                </a:cubicBezTo>
                <a:cubicBezTo>
                  <a:pt x="1504" y="144"/>
                  <a:pt x="1520" y="72"/>
                  <a:pt x="1536" y="0"/>
                </a:cubicBezTo>
              </a:path>
            </a:pathLst>
          </a:custGeom>
          <a:noFill/>
          <a:ln w="38100" cap="flat" cmpd="sng">
            <a:solidFill>
              <a:schemeClr val="tx1"/>
            </a:solidFill>
            <a:prstDash val="solid"/>
            <a:round/>
            <a:headEnd type="none" w="sm" len="sm"/>
            <a:tailEnd type="none" w="sm" len="sm"/>
          </a:ln>
          <a:effectLst/>
        </p:spPr>
        <p:txBody>
          <a:bodyPr wrap="none" anchor="ctr"/>
          <a:lstStyle/>
          <a:p>
            <a:endParaRPr lang="da-DK"/>
          </a:p>
        </p:txBody>
      </p:sp>
      <p:sp>
        <p:nvSpPr>
          <p:cNvPr id="21546" name="Line 42"/>
          <p:cNvSpPr>
            <a:spLocks noChangeShapeType="1"/>
          </p:cNvSpPr>
          <p:nvPr/>
        </p:nvSpPr>
        <p:spPr bwMode="auto">
          <a:xfrm>
            <a:off x="4337470" y="4412098"/>
            <a:ext cx="207962" cy="1588"/>
          </a:xfrm>
          <a:prstGeom prst="line">
            <a:avLst/>
          </a:prstGeom>
          <a:noFill/>
          <a:ln w="19050">
            <a:solidFill>
              <a:srgbClr val="0033CC"/>
            </a:solidFill>
            <a:round/>
            <a:headEnd type="none" w="sm" len="sm"/>
            <a:tailEnd type="triangle" w="med" len="med"/>
          </a:ln>
          <a:effectLst/>
        </p:spPr>
        <p:txBody>
          <a:bodyPr wrap="none" anchor="ctr"/>
          <a:lstStyle/>
          <a:p>
            <a:endParaRPr lang="da-DK"/>
          </a:p>
        </p:txBody>
      </p:sp>
      <p:sp>
        <p:nvSpPr>
          <p:cNvPr id="21547" name="Line 43"/>
          <p:cNvSpPr>
            <a:spLocks noChangeShapeType="1"/>
          </p:cNvSpPr>
          <p:nvPr/>
        </p:nvSpPr>
        <p:spPr bwMode="auto">
          <a:xfrm>
            <a:off x="4977232" y="4412098"/>
            <a:ext cx="207963" cy="1588"/>
          </a:xfrm>
          <a:prstGeom prst="line">
            <a:avLst/>
          </a:prstGeom>
          <a:noFill/>
          <a:ln w="19050">
            <a:solidFill>
              <a:srgbClr val="0033CC"/>
            </a:solidFill>
            <a:round/>
            <a:headEnd type="none" w="sm" len="sm"/>
            <a:tailEnd type="triangle" w="med" len="med"/>
          </a:ln>
          <a:effectLst/>
        </p:spPr>
        <p:txBody>
          <a:bodyPr wrap="none" anchor="ctr"/>
          <a:lstStyle/>
          <a:p>
            <a:endParaRPr lang="da-DK"/>
          </a:p>
        </p:txBody>
      </p:sp>
      <p:sp>
        <p:nvSpPr>
          <p:cNvPr id="21548" name="Line 44"/>
          <p:cNvSpPr>
            <a:spLocks noChangeShapeType="1"/>
          </p:cNvSpPr>
          <p:nvPr/>
        </p:nvSpPr>
        <p:spPr bwMode="auto">
          <a:xfrm flipV="1">
            <a:off x="5447132" y="4234298"/>
            <a:ext cx="166688" cy="119063"/>
          </a:xfrm>
          <a:prstGeom prst="line">
            <a:avLst/>
          </a:prstGeom>
          <a:noFill/>
          <a:ln w="19050">
            <a:solidFill>
              <a:srgbClr val="0033CC"/>
            </a:solidFill>
            <a:round/>
            <a:headEnd type="none" w="sm" len="sm"/>
            <a:tailEnd type="triangle" w="med" len="med"/>
          </a:ln>
          <a:effectLst/>
        </p:spPr>
        <p:txBody>
          <a:bodyPr wrap="none" anchor="ctr"/>
          <a:lstStyle/>
          <a:p>
            <a:endParaRPr lang="da-DK"/>
          </a:p>
        </p:txBody>
      </p:sp>
      <p:sp>
        <p:nvSpPr>
          <p:cNvPr id="21549" name="Line 45"/>
          <p:cNvSpPr>
            <a:spLocks noChangeShapeType="1"/>
          </p:cNvSpPr>
          <p:nvPr/>
        </p:nvSpPr>
        <p:spPr bwMode="auto">
          <a:xfrm>
            <a:off x="5447132" y="4412098"/>
            <a:ext cx="166688" cy="177800"/>
          </a:xfrm>
          <a:prstGeom prst="line">
            <a:avLst/>
          </a:prstGeom>
          <a:noFill/>
          <a:ln w="19050">
            <a:solidFill>
              <a:srgbClr val="0033CC"/>
            </a:solidFill>
            <a:round/>
            <a:headEnd type="none" w="sm" len="sm"/>
            <a:tailEnd type="triangle" w="med" len="med"/>
          </a:ln>
          <a:effectLst/>
        </p:spPr>
        <p:txBody>
          <a:bodyPr wrap="none" anchor="ctr"/>
          <a:lstStyle/>
          <a:p>
            <a:endParaRPr lang="da-DK"/>
          </a:p>
        </p:txBody>
      </p:sp>
      <p:sp>
        <p:nvSpPr>
          <p:cNvPr id="21550" name="Freeform 46"/>
          <p:cNvSpPr>
            <a:spLocks/>
          </p:cNvSpPr>
          <p:nvPr/>
        </p:nvSpPr>
        <p:spPr bwMode="auto">
          <a:xfrm>
            <a:off x="5750345" y="3927911"/>
            <a:ext cx="290512" cy="919162"/>
          </a:xfrm>
          <a:custGeom>
            <a:avLst/>
            <a:gdLst/>
            <a:ahLst/>
            <a:cxnLst>
              <a:cxn ang="0">
                <a:pos x="0" y="8"/>
              </a:cxn>
              <a:cxn ang="0">
                <a:pos x="48" y="8"/>
              </a:cxn>
              <a:cxn ang="0">
                <a:pos x="144" y="56"/>
              </a:cxn>
              <a:cxn ang="0">
                <a:pos x="288" y="200"/>
              </a:cxn>
              <a:cxn ang="0">
                <a:pos x="336" y="392"/>
              </a:cxn>
              <a:cxn ang="0">
                <a:pos x="288" y="536"/>
              </a:cxn>
              <a:cxn ang="0">
                <a:pos x="240" y="632"/>
              </a:cxn>
              <a:cxn ang="0">
                <a:pos x="96" y="728"/>
              </a:cxn>
              <a:cxn ang="0">
                <a:pos x="48" y="728"/>
              </a:cxn>
            </a:cxnLst>
            <a:rect l="0" t="0" r="r" b="b"/>
            <a:pathLst>
              <a:path w="336" h="744">
                <a:moveTo>
                  <a:pt x="0" y="8"/>
                </a:moveTo>
                <a:cubicBezTo>
                  <a:pt x="12" y="4"/>
                  <a:pt x="24" y="0"/>
                  <a:pt x="48" y="8"/>
                </a:cubicBezTo>
                <a:cubicBezTo>
                  <a:pt x="72" y="16"/>
                  <a:pt x="104" y="24"/>
                  <a:pt x="144" y="56"/>
                </a:cubicBezTo>
                <a:cubicBezTo>
                  <a:pt x="184" y="88"/>
                  <a:pt x="256" y="144"/>
                  <a:pt x="288" y="200"/>
                </a:cubicBezTo>
                <a:cubicBezTo>
                  <a:pt x="320" y="256"/>
                  <a:pt x="336" y="336"/>
                  <a:pt x="336" y="392"/>
                </a:cubicBezTo>
                <a:cubicBezTo>
                  <a:pt x="336" y="448"/>
                  <a:pt x="304" y="496"/>
                  <a:pt x="288" y="536"/>
                </a:cubicBezTo>
                <a:cubicBezTo>
                  <a:pt x="272" y="576"/>
                  <a:pt x="272" y="600"/>
                  <a:pt x="240" y="632"/>
                </a:cubicBezTo>
                <a:cubicBezTo>
                  <a:pt x="208" y="664"/>
                  <a:pt x="128" y="712"/>
                  <a:pt x="96" y="728"/>
                </a:cubicBezTo>
                <a:cubicBezTo>
                  <a:pt x="64" y="744"/>
                  <a:pt x="56" y="736"/>
                  <a:pt x="48" y="728"/>
                </a:cubicBezTo>
              </a:path>
            </a:pathLst>
          </a:custGeom>
          <a:noFill/>
          <a:ln w="28575" cap="flat" cmpd="sng">
            <a:solidFill>
              <a:srgbClr val="0033CC"/>
            </a:solidFill>
            <a:prstDash val="dash"/>
            <a:round/>
            <a:headEnd type="none" w="sm" len="sm"/>
            <a:tailEnd type="none" w="sm" len="sm"/>
          </a:ln>
          <a:effectLst/>
        </p:spPr>
        <p:txBody>
          <a:bodyPr wrap="none" anchor="ctr"/>
          <a:lstStyle/>
          <a:p>
            <a:endParaRPr lang="da-DK"/>
          </a:p>
        </p:txBody>
      </p:sp>
      <p:sp>
        <p:nvSpPr>
          <p:cNvPr id="21551" name="Line 47"/>
          <p:cNvSpPr>
            <a:spLocks noChangeShapeType="1"/>
          </p:cNvSpPr>
          <p:nvPr/>
        </p:nvSpPr>
        <p:spPr bwMode="auto">
          <a:xfrm flipH="1">
            <a:off x="6229770" y="3997761"/>
            <a:ext cx="166687" cy="1587"/>
          </a:xfrm>
          <a:prstGeom prst="line">
            <a:avLst/>
          </a:prstGeom>
          <a:noFill/>
          <a:ln w="28575">
            <a:solidFill>
              <a:srgbClr val="CC6633"/>
            </a:solidFill>
            <a:round/>
            <a:headEnd type="none" w="sm" len="sm"/>
            <a:tailEnd type="triangle" w="sm" len="sm"/>
          </a:ln>
          <a:effectLst/>
        </p:spPr>
        <p:txBody>
          <a:bodyPr wrap="none" anchor="ctr"/>
          <a:lstStyle/>
          <a:p>
            <a:endParaRPr lang="da-DK"/>
          </a:p>
        </p:txBody>
      </p:sp>
      <p:sp>
        <p:nvSpPr>
          <p:cNvPr id="21552" name="Line 48"/>
          <p:cNvSpPr>
            <a:spLocks noChangeShapeType="1"/>
          </p:cNvSpPr>
          <p:nvPr/>
        </p:nvSpPr>
        <p:spPr bwMode="auto">
          <a:xfrm flipH="1" flipV="1">
            <a:off x="5736057" y="4780398"/>
            <a:ext cx="144463" cy="109538"/>
          </a:xfrm>
          <a:prstGeom prst="line">
            <a:avLst/>
          </a:prstGeom>
          <a:noFill/>
          <a:ln w="28575">
            <a:solidFill>
              <a:srgbClr val="CC6633"/>
            </a:solidFill>
            <a:round/>
            <a:headEnd type="none" w="sm" len="sm"/>
            <a:tailEnd type="triangle" w="sm" len="sm"/>
          </a:ln>
          <a:effectLst/>
        </p:spPr>
        <p:txBody>
          <a:bodyPr wrap="none" anchor="ctr"/>
          <a:lstStyle/>
          <a:p>
            <a:endParaRPr lang="da-DK"/>
          </a:p>
        </p:txBody>
      </p:sp>
      <p:sp>
        <p:nvSpPr>
          <p:cNvPr id="21553" name="Line 49"/>
          <p:cNvSpPr>
            <a:spLocks noChangeShapeType="1"/>
          </p:cNvSpPr>
          <p:nvPr/>
        </p:nvSpPr>
        <p:spPr bwMode="auto">
          <a:xfrm flipH="1">
            <a:off x="6198020" y="4412098"/>
            <a:ext cx="201612" cy="1588"/>
          </a:xfrm>
          <a:prstGeom prst="line">
            <a:avLst/>
          </a:prstGeom>
          <a:noFill/>
          <a:ln w="28575">
            <a:solidFill>
              <a:srgbClr val="CC6633"/>
            </a:solidFill>
            <a:round/>
            <a:headEnd type="none" w="sm" len="sm"/>
            <a:tailEnd type="triangle" w="sm" len="sm"/>
          </a:ln>
          <a:effectLst/>
        </p:spPr>
        <p:txBody>
          <a:bodyPr wrap="none" anchor="ctr"/>
          <a:lstStyle/>
          <a:p>
            <a:endParaRPr lang="da-DK"/>
          </a:p>
        </p:txBody>
      </p:sp>
      <p:sp>
        <p:nvSpPr>
          <p:cNvPr id="21554" name="Line 50"/>
          <p:cNvSpPr>
            <a:spLocks noChangeShapeType="1"/>
          </p:cNvSpPr>
          <p:nvPr/>
        </p:nvSpPr>
        <p:spPr bwMode="auto">
          <a:xfrm flipH="1" flipV="1">
            <a:off x="5945607" y="4531161"/>
            <a:ext cx="166688" cy="117475"/>
          </a:xfrm>
          <a:prstGeom prst="line">
            <a:avLst/>
          </a:prstGeom>
          <a:noFill/>
          <a:ln w="28575">
            <a:solidFill>
              <a:srgbClr val="CC6633"/>
            </a:solidFill>
            <a:round/>
            <a:headEnd type="none" w="sm" len="sm"/>
            <a:tailEnd type="triangle" w="sm" len="sm"/>
          </a:ln>
          <a:effectLst/>
        </p:spPr>
        <p:txBody>
          <a:bodyPr wrap="none" anchor="ctr"/>
          <a:lstStyle/>
          <a:p>
            <a:endParaRPr lang="da-DK"/>
          </a:p>
        </p:txBody>
      </p:sp>
      <p:sp>
        <p:nvSpPr>
          <p:cNvPr id="21555" name="Line 51"/>
          <p:cNvSpPr>
            <a:spLocks noChangeShapeType="1"/>
          </p:cNvSpPr>
          <p:nvPr/>
        </p:nvSpPr>
        <p:spPr bwMode="auto">
          <a:xfrm flipH="1">
            <a:off x="5986882" y="4175561"/>
            <a:ext cx="125413" cy="58737"/>
          </a:xfrm>
          <a:prstGeom prst="line">
            <a:avLst/>
          </a:prstGeom>
          <a:noFill/>
          <a:ln w="28575">
            <a:solidFill>
              <a:srgbClr val="CC6633"/>
            </a:solidFill>
            <a:round/>
            <a:headEnd type="none" w="sm" len="sm"/>
            <a:tailEnd type="triangle" w="sm" len="sm"/>
          </a:ln>
          <a:effectLst/>
        </p:spPr>
        <p:txBody>
          <a:bodyPr wrap="none" anchor="ctr"/>
          <a:lstStyle/>
          <a:p>
            <a:endParaRPr lang="da-DK"/>
          </a:p>
        </p:txBody>
      </p:sp>
      <p:sp>
        <p:nvSpPr>
          <p:cNvPr id="21556" name="Line 52"/>
          <p:cNvSpPr>
            <a:spLocks noChangeShapeType="1"/>
          </p:cNvSpPr>
          <p:nvPr/>
        </p:nvSpPr>
        <p:spPr bwMode="auto">
          <a:xfrm flipH="1">
            <a:off x="5743995" y="3878698"/>
            <a:ext cx="82550" cy="119063"/>
          </a:xfrm>
          <a:prstGeom prst="line">
            <a:avLst/>
          </a:prstGeom>
          <a:noFill/>
          <a:ln w="28575">
            <a:solidFill>
              <a:srgbClr val="CC6633"/>
            </a:solidFill>
            <a:round/>
            <a:headEnd type="none" w="sm" len="sm"/>
            <a:tailEnd type="triangle" w="sm" len="sm"/>
          </a:ln>
          <a:effectLst/>
        </p:spPr>
        <p:txBody>
          <a:bodyPr wrap="none" anchor="ctr"/>
          <a:lstStyle/>
          <a:p>
            <a:endParaRPr lang="da-DK"/>
          </a:p>
        </p:txBody>
      </p:sp>
      <p:sp>
        <p:nvSpPr>
          <p:cNvPr id="21557" name="Text Box 53"/>
          <p:cNvSpPr txBox="1">
            <a:spLocks noChangeArrowheads="1"/>
          </p:cNvSpPr>
          <p:nvPr/>
        </p:nvSpPr>
        <p:spPr bwMode="auto">
          <a:xfrm>
            <a:off x="4139032" y="5180448"/>
            <a:ext cx="825500" cy="3365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1" dirty="0">
                <a:solidFill>
                  <a:srgbClr val="FFFFFF"/>
                </a:solidFill>
                <a:latin typeface="Arial"/>
              </a:rPr>
              <a:t>River</a:t>
            </a:r>
            <a:endParaRPr lang="en-GB" sz="1600" dirty="0">
              <a:solidFill>
                <a:srgbClr val="FFFFFF"/>
              </a:solidFill>
              <a:latin typeface="Arial"/>
            </a:endParaRPr>
          </a:p>
        </p:txBody>
      </p:sp>
      <p:sp>
        <p:nvSpPr>
          <p:cNvPr id="21558" name="Text Box 54"/>
          <p:cNvSpPr txBox="1">
            <a:spLocks noChangeArrowheads="1"/>
          </p:cNvSpPr>
          <p:nvPr/>
        </p:nvSpPr>
        <p:spPr bwMode="auto">
          <a:xfrm>
            <a:off x="5891632" y="5193148"/>
            <a:ext cx="711200" cy="33655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600" b="1" dirty="0">
                <a:solidFill>
                  <a:srgbClr val="FFFFFF"/>
                </a:solidFill>
                <a:latin typeface="Arial"/>
              </a:rPr>
              <a:t>Sea</a:t>
            </a:r>
            <a:endParaRPr lang="en-GB" sz="1600" dirty="0">
              <a:solidFill>
                <a:srgbClr val="FFFFFF"/>
              </a:solidFill>
              <a:latin typeface="Arial"/>
            </a:endParaRPr>
          </a:p>
        </p:txBody>
      </p:sp>
      <p:sp>
        <p:nvSpPr>
          <p:cNvPr id="21559" name="Line 55"/>
          <p:cNvSpPr>
            <a:spLocks noChangeShapeType="1"/>
          </p:cNvSpPr>
          <p:nvPr/>
        </p:nvSpPr>
        <p:spPr bwMode="auto">
          <a:xfrm flipH="1">
            <a:off x="6204370" y="4734361"/>
            <a:ext cx="166687" cy="1587"/>
          </a:xfrm>
          <a:prstGeom prst="line">
            <a:avLst/>
          </a:prstGeom>
          <a:noFill/>
          <a:ln w="28575">
            <a:solidFill>
              <a:srgbClr val="CC6633"/>
            </a:solidFill>
            <a:round/>
            <a:headEnd type="none" w="sm" len="sm"/>
            <a:tailEnd type="triangle" w="sm" len="sm"/>
          </a:ln>
          <a:effectLst/>
        </p:spPr>
        <p:txBody>
          <a:bodyPr wrap="none" anchor="ctr"/>
          <a:lstStyle/>
          <a:p>
            <a:endParaRPr lang="da-DK"/>
          </a:p>
        </p:txBody>
      </p:sp>
      <p:sp>
        <p:nvSpPr>
          <p:cNvPr id="21560" name="Rectangle 56"/>
          <p:cNvSpPr>
            <a:spLocks noGrp="1" noChangeArrowheads="1"/>
          </p:cNvSpPr>
          <p:nvPr>
            <p:ph type="title"/>
          </p:nvPr>
        </p:nvSpPr>
        <p:spPr>
          <a:noFill/>
          <a:ln/>
        </p:spPr>
        <p:txBody>
          <a:bodyPr/>
          <a:lstStyle/>
          <a:p>
            <a:r>
              <a:rPr lang="da-DK">
                <a:solidFill>
                  <a:srgbClr val="FFFFFF"/>
                </a:solidFill>
              </a:rPr>
              <a:t>ADVECTION DISPERSION</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Transport of Conservative Matter (Dissolved and Suspended)</a:t>
            </a:r>
          </a:p>
          <a:p>
            <a:pPr marL="0" indent="0">
              <a:buNone/>
            </a:pPr>
            <a:endParaRPr lang="en-GB" dirty="0"/>
          </a:p>
        </p:txBody>
      </p:sp>
      <p:grpSp>
        <p:nvGrpSpPr>
          <p:cNvPr id="21571" name="Group 67"/>
          <p:cNvGrpSpPr>
            <a:grpSpLocks/>
          </p:cNvGrpSpPr>
          <p:nvPr/>
        </p:nvGrpSpPr>
        <p:grpSpPr bwMode="auto">
          <a:xfrm>
            <a:off x="4337470" y="5828148"/>
            <a:ext cx="1985962" cy="679450"/>
            <a:chOff x="1488" y="4694"/>
            <a:chExt cx="1912" cy="520"/>
          </a:xfrm>
        </p:grpSpPr>
        <p:sp>
          <p:nvSpPr>
            <p:cNvPr id="21564" name="Rectangle 60"/>
            <p:cNvSpPr>
              <a:spLocks noChangeArrowheads="1"/>
            </p:cNvSpPr>
            <p:nvPr/>
          </p:nvSpPr>
          <p:spPr bwMode="auto">
            <a:xfrm>
              <a:off x="1488" y="4694"/>
              <a:ext cx="1912" cy="520"/>
            </a:xfrm>
            <a:prstGeom prst="rect">
              <a:avLst/>
            </a:prstGeom>
            <a:solidFill>
              <a:srgbClr val="99CCFF"/>
            </a:solidFill>
            <a:ln w="12700">
              <a:solidFill>
                <a:schemeClr val="tx1"/>
              </a:solidFill>
              <a:miter lim="800000"/>
              <a:headEnd/>
              <a:tailEnd/>
            </a:ln>
            <a:effectLst/>
          </p:spPr>
          <p:txBody>
            <a:bodyPr wrap="none" anchor="ctr"/>
            <a:lstStyle/>
            <a:p>
              <a:endParaRPr lang="da-DK"/>
            </a:p>
          </p:txBody>
        </p:sp>
        <p:sp>
          <p:nvSpPr>
            <p:cNvPr id="21566" name="Freeform 62"/>
            <p:cNvSpPr>
              <a:spLocks/>
            </p:cNvSpPr>
            <p:nvPr/>
          </p:nvSpPr>
          <p:spPr bwMode="auto">
            <a:xfrm>
              <a:off x="1532" y="4738"/>
              <a:ext cx="1825" cy="433"/>
            </a:xfrm>
            <a:custGeom>
              <a:avLst/>
              <a:gdLst/>
              <a:ahLst/>
              <a:cxnLst>
                <a:cxn ang="0">
                  <a:pos x="0" y="11"/>
                </a:cxn>
                <a:cxn ang="0">
                  <a:pos x="274" y="147"/>
                </a:cxn>
                <a:cxn ang="0">
                  <a:pos x="424" y="318"/>
                </a:cxn>
                <a:cxn ang="0">
                  <a:pos x="724" y="420"/>
                </a:cxn>
                <a:cxn ang="0">
                  <a:pos x="1074" y="432"/>
                </a:cxn>
                <a:cxn ang="0">
                  <a:pos x="1349" y="397"/>
                </a:cxn>
                <a:cxn ang="0">
                  <a:pos x="1360" y="394"/>
                </a:cxn>
                <a:cxn ang="0">
                  <a:pos x="1449" y="329"/>
                </a:cxn>
                <a:cxn ang="0">
                  <a:pos x="1474" y="238"/>
                </a:cxn>
                <a:cxn ang="0">
                  <a:pos x="1599" y="147"/>
                </a:cxn>
                <a:cxn ang="0">
                  <a:pos x="1724" y="125"/>
                </a:cxn>
                <a:cxn ang="0">
                  <a:pos x="1738" y="119"/>
                </a:cxn>
                <a:cxn ang="0">
                  <a:pos x="1799" y="68"/>
                </a:cxn>
                <a:cxn ang="0">
                  <a:pos x="1799" y="63"/>
                </a:cxn>
                <a:cxn ang="0">
                  <a:pos x="1824" y="0"/>
                </a:cxn>
                <a:cxn ang="0">
                  <a:pos x="1774" y="56"/>
                </a:cxn>
                <a:cxn ang="0">
                  <a:pos x="1724" y="102"/>
                </a:cxn>
                <a:cxn ang="0">
                  <a:pos x="1599" y="136"/>
                </a:cxn>
                <a:cxn ang="0">
                  <a:pos x="1449" y="227"/>
                </a:cxn>
                <a:cxn ang="0">
                  <a:pos x="1424" y="318"/>
                </a:cxn>
                <a:cxn ang="0">
                  <a:pos x="1349" y="375"/>
                </a:cxn>
                <a:cxn ang="0">
                  <a:pos x="1074" y="409"/>
                </a:cxn>
                <a:cxn ang="0">
                  <a:pos x="724" y="397"/>
                </a:cxn>
                <a:cxn ang="0">
                  <a:pos x="449" y="306"/>
                </a:cxn>
                <a:cxn ang="0">
                  <a:pos x="299" y="136"/>
                </a:cxn>
                <a:cxn ang="0">
                  <a:pos x="0" y="11"/>
                </a:cxn>
              </a:cxnLst>
              <a:rect l="0" t="0" r="r" b="b"/>
              <a:pathLst>
                <a:path w="1825" h="433">
                  <a:moveTo>
                    <a:pt x="0" y="11"/>
                  </a:moveTo>
                  <a:lnTo>
                    <a:pt x="274" y="147"/>
                  </a:lnTo>
                  <a:lnTo>
                    <a:pt x="424" y="318"/>
                  </a:lnTo>
                  <a:lnTo>
                    <a:pt x="724" y="420"/>
                  </a:lnTo>
                  <a:lnTo>
                    <a:pt x="1074" y="432"/>
                  </a:lnTo>
                  <a:lnTo>
                    <a:pt x="1349" y="397"/>
                  </a:lnTo>
                  <a:lnTo>
                    <a:pt x="1360" y="394"/>
                  </a:lnTo>
                  <a:lnTo>
                    <a:pt x="1449" y="329"/>
                  </a:lnTo>
                  <a:lnTo>
                    <a:pt x="1474" y="238"/>
                  </a:lnTo>
                  <a:lnTo>
                    <a:pt x="1599" y="147"/>
                  </a:lnTo>
                  <a:lnTo>
                    <a:pt x="1724" y="125"/>
                  </a:lnTo>
                  <a:lnTo>
                    <a:pt x="1738" y="119"/>
                  </a:lnTo>
                  <a:lnTo>
                    <a:pt x="1799" y="68"/>
                  </a:lnTo>
                  <a:lnTo>
                    <a:pt x="1799" y="63"/>
                  </a:lnTo>
                  <a:lnTo>
                    <a:pt x="1824" y="0"/>
                  </a:lnTo>
                  <a:lnTo>
                    <a:pt x="1774" y="56"/>
                  </a:lnTo>
                  <a:lnTo>
                    <a:pt x="1724" y="102"/>
                  </a:lnTo>
                  <a:lnTo>
                    <a:pt x="1599" y="136"/>
                  </a:lnTo>
                  <a:lnTo>
                    <a:pt x="1449" y="227"/>
                  </a:lnTo>
                  <a:lnTo>
                    <a:pt x="1424" y="318"/>
                  </a:lnTo>
                  <a:lnTo>
                    <a:pt x="1349" y="375"/>
                  </a:lnTo>
                  <a:lnTo>
                    <a:pt x="1074" y="409"/>
                  </a:lnTo>
                  <a:lnTo>
                    <a:pt x="724" y="397"/>
                  </a:lnTo>
                  <a:lnTo>
                    <a:pt x="449" y="306"/>
                  </a:lnTo>
                  <a:lnTo>
                    <a:pt x="299" y="136"/>
                  </a:lnTo>
                  <a:lnTo>
                    <a:pt x="0" y="11"/>
                  </a:lnTo>
                </a:path>
              </a:pathLst>
            </a:custGeom>
            <a:solidFill>
              <a:schemeClr val="hlink"/>
            </a:solidFill>
            <a:ln w="12700" cap="rnd" cmpd="sng">
              <a:solidFill>
                <a:schemeClr val="tx1"/>
              </a:solidFill>
              <a:prstDash val="solid"/>
              <a:round/>
              <a:headEnd/>
              <a:tailEnd/>
            </a:ln>
            <a:effectLst/>
          </p:spPr>
          <p:txBody>
            <a:bodyPr/>
            <a:lstStyle/>
            <a:p>
              <a:endParaRPr lang="da-DK"/>
            </a:p>
          </p:txBody>
        </p:sp>
      </p:grpSp>
      <p:grpSp>
        <p:nvGrpSpPr>
          <p:cNvPr id="21572" name="Group 68"/>
          <p:cNvGrpSpPr>
            <a:grpSpLocks/>
          </p:cNvGrpSpPr>
          <p:nvPr/>
        </p:nvGrpSpPr>
        <p:grpSpPr bwMode="auto">
          <a:xfrm>
            <a:off x="6688557" y="5805923"/>
            <a:ext cx="1947863" cy="690563"/>
            <a:chOff x="1488" y="5318"/>
            <a:chExt cx="1912" cy="520"/>
          </a:xfrm>
        </p:grpSpPr>
        <p:sp>
          <p:nvSpPr>
            <p:cNvPr id="21565" name="Rectangle 61"/>
            <p:cNvSpPr>
              <a:spLocks noChangeArrowheads="1"/>
            </p:cNvSpPr>
            <p:nvPr/>
          </p:nvSpPr>
          <p:spPr bwMode="auto">
            <a:xfrm>
              <a:off x="1488" y="5318"/>
              <a:ext cx="1912" cy="520"/>
            </a:xfrm>
            <a:prstGeom prst="rect">
              <a:avLst/>
            </a:prstGeom>
            <a:solidFill>
              <a:srgbClr val="99CCFF"/>
            </a:solidFill>
            <a:ln w="12700">
              <a:solidFill>
                <a:schemeClr val="tx1"/>
              </a:solidFill>
              <a:miter lim="800000"/>
              <a:headEnd/>
              <a:tailEnd/>
            </a:ln>
            <a:effectLst/>
          </p:spPr>
          <p:txBody>
            <a:bodyPr wrap="none" anchor="ctr"/>
            <a:lstStyle/>
            <a:p>
              <a:endParaRPr lang="da-DK"/>
            </a:p>
          </p:txBody>
        </p:sp>
        <p:grpSp>
          <p:nvGrpSpPr>
            <p:cNvPr id="21567" name="Group 63"/>
            <p:cNvGrpSpPr>
              <a:grpSpLocks/>
            </p:cNvGrpSpPr>
            <p:nvPr/>
          </p:nvGrpSpPr>
          <p:grpSpPr bwMode="auto">
            <a:xfrm>
              <a:off x="1532" y="5362"/>
              <a:ext cx="1777" cy="433"/>
              <a:chOff x="3456" y="3696"/>
              <a:chExt cx="1777" cy="433"/>
            </a:xfrm>
          </p:grpSpPr>
          <p:sp>
            <p:nvSpPr>
              <p:cNvPr id="21568" name="Freeform 64"/>
              <p:cNvSpPr>
                <a:spLocks/>
              </p:cNvSpPr>
              <p:nvPr/>
            </p:nvSpPr>
            <p:spPr bwMode="auto">
              <a:xfrm>
                <a:off x="3456" y="3696"/>
                <a:ext cx="1777" cy="433"/>
              </a:xfrm>
              <a:custGeom>
                <a:avLst/>
                <a:gdLst/>
                <a:ahLst/>
                <a:cxnLst>
                  <a:cxn ang="0">
                    <a:pos x="0" y="11"/>
                  </a:cxn>
                  <a:cxn ang="0">
                    <a:pos x="267" y="147"/>
                  </a:cxn>
                  <a:cxn ang="0">
                    <a:pos x="413" y="318"/>
                  </a:cxn>
                  <a:cxn ang="0">
                    <a:pos x="705" y="420"/>
                  </a:cxn>
                  <a:cxn ang="0">
                    <a:pos x="1046" y="432"/>
                  </a:cxn>
                  <a:cxn ang="0">
                    <a:pos x="1313" y="397"/>
                  </a:cxn>
                  <a:cxn ang="0">
                    <a:pos x="1324" y="394"/>
                  </a:cxn>
                  <a:cxn ang="0">
                    <a:pos x="1411" y="329"/>
                  </a:cxn>
                  <a:cxn ang="0">
                    <a:pos x="1435" y="238"/>
                  </a:cxn>
                  <a:cxn ang="0">
                    <a:pos x="1557" y="147"/>
                  </a:cxn>
                  <a:cxn ang="0">
                    <a:pos x="1678" y="125"/>
                  </a:cxn>
                  <a:cxn ang="0">
                    <a:pos x="1692" y="119"/>
                  </a:cxn>
                  <a:cxn ang="0">
                    <a:pos x="1751" y="68"/>
                  </a:cxn>
                  <a:cxn ang="0">
                    <a:pos x="1752" y="63"/>
                  </a:cxn>
                  <a:cxn ang="0">
                    <a:pos x="1776" y="0"/>
                  </a:cxn>
                  <a:cxn ang="0">
                    <a:pos x="1727" y="56"/>
                  </a:cxn>
                  <a:cxn ang="0">
                    <a:pos x="1678" y="102"/>
                  </a:cxn>
                  <a:cxn ang="0">
                    <a:pos x="1557" y="136"/>
                  </a:cxn>
                  <a:cxn ang="0">
                    <a:pos x="1411" y="227"/>
                  </a:cxn>
                  <a:cxn ang="0">
                    <a:pos x="1386" y="318"/>
                  </a:cxn>
                  <a:cxn ang="0">
                    <a:pos x="1313" y="375"/>
                  </a:cxn>
                  <a:cxn ang="0">
                    <a:pos x="1046" y="409"/>
                  </a:cxn>
                  <a:cxn ang="0">
                    <a:pos x="705" y="397"/>
                  </a:cxn>
                  <a:cxn ang="0">
                    <a:pos x="437" y="306"/>
                  </a:cxn>
                  <a:cxn ang="0">
                    <a:pos x="291" y="136"/>
                  </a:cxn>
                  <a:cxn ang="0">
                    <a:pos x="0" y="11"/>
                  </a:cxn>
                </a:cxnLst>
                <a:rect l="0" t="0" r="r" b="b"/>
                <a:pathLst>
                  <a:path w="1777" h="433">
                    <a:moveTo>
                      <a:pt x="0" y="11"/>
                    </a:moveTo>
                    <a:lnTo>
                      <a:pt x="267" y="147"/>
                    </a:lnTo>
                    <a:lnTo>
                      <a:pt x="413" y="318"/>
                    </a:lnTo>
                    <a:lnTo>
                      <a:pt x="705" y="420"/>
                    </a:lnTo>
                    <a:lnTo>
                      <a:pt x="1046" y="432"/>
                    </a:lnTo>
                    <a:lnTo>
                      <a:pt x="1313" y="397"/>
                    </a:lnTo>
                    <a:lnTo>
                      <a:pt x="1324" y="394"/>
                    </a:lnTo>
                    <a:lnTo>
                      <a:pt x="1411" y="329"/>
                    </a:lnTo>
                    <a:lnTo>
                      <a:pt x="1435" y="238"/>
                    </a:lnTo>
                    <a:lnTo>
                      <a:pt x="1557" y="147"/>
                    </a:lnTo>
                    <a:lnTo>
                      <a:pt x="1678" y="125"/>
                    </a:lnTo>
                    <a:lnTo>
                      <a:pt x="1692" y="119"/>
                    </a:lnTo>
                    <a:lnTo>
                      <a:pt x="1751" y="68"/>
                    </a:lnTo>
                    <a:lnTo>
                      <a:pt x="1752" y="63"/>
                    </a:lnTo>
                    <a:lnTo>
                      <a:pt x="1776" y="0"/>
                    </a:lnTo>
                    <a:lnTo>
                      <a:pt x="1727" y="56"/>
                    </a:lnTo>
                    <a:lnTo>
                      <a:pt x="1678" y="102"/>
                    </a:lnTo>
                    <a:lnTo>
                      <a:pt x="1557" y="136"/>
                    </a:lnTo>
                    <a:lnTo>
                      <a:pt x="1411" y="227"/>
                    </a:lnTo>
                    <a:lnTo>
                      <a:pt x="1386" y="318"/>
                    </a:lnTo>
                    <a:lnTo>
                      <a:pt x="1313" y="375"/>
                    </a:lnTo>
                    <a:lnTo>
                      <a:pt x="1046" y="409"/>
                    </a:lnTo>
                    <a:lnTo>
                      <a:pt x="705" y="397"/>
                    </a:lnTo>
                    <a:lnTo>
                      <a:pt x="437" y="306"/>
                    </a:lnTo>
                    <a:lnTo>
                      <a:pt x="291" y="136"/>
                    </a:lnTo>
                    <a:lnTo>
                      <a:pt x="0" y="11"/>
                    </a:lnTo>
                  </a:path>
                </a:pathLst>
              </a:custGeom>
              <a:solidFill>
                <a:schemeClr val="hlink"/>
              </a:solidFill>
              <a:ln w="12700" cap="rnd" cmpd="sng">
                <a:solidFill>
                  <a:schemeClr val="tx1"/>
                </a:solidFill>
                <a:prstDash val="solid"/>
                <a:round/>
                <a:headEnd/>
                <a:tailEnd/>
              </a:ln>
              <a:effectLst/>
            </p:spPr>
            <p:txBody>
              <a:bodyPr/>
              <a:lstStyle/>
              <a:p>
                <a:endParaRPr lang="da-DK"/>
              </a:p>
            </p:txBody>
          </p:sp>
          <p:sp>
            <p:nvSpPr>
              <p:cNvPr id="21569" name="Freeform 65"/>
              <p:cNvSpPr>
                <a:spLocks/>
              </p:cNvSpPr>
              <p:nvPr/>
            </p:nvSpPr>
            <p:spPr bwMode="auto">
              <a:xfrm>
                <a:off x="3456" y="3696"/>
                <a:ext cx="1777" cy="411"/>
              </a:xfrm>
              <a:custGeom>
                <a:avLst/>
                <a:gdLst/>
                <a:ahLst/>
                <a:cxnLst>
                  <a:cxn ang="0">
                    <a:pos x="0" y="7"/>
                  </a:cxn>
                  <a:cxn ang="0">
                    <a:pos x="286" y="134"/>
                  </a:cxn>
                  <a:cxn ang="0">
                    <a:pos x="439" y="305"/>
                  </a:cxn>
                  <a:cxn ang="0">
                    <a:pos x="706" y="402"/>
                  </a:cxn>
                  <a:cxn ang="0">
                    <a:pos x="1050" y="410"/>
                  </a:cxn>
                  <a:cxn ang="0">
                    <a:pos x="1317" y="372"/>
                  </a:cxn>
                  <a:cxn ang="0">
                    <a:pos x="1394" y="320"/>
                  </a:cxn>
                  <a:cxn ang="0">
                    <a:pos x="1413" y="231"/>
                  </a:cxn>
                  <a:cxn ang="0">
                    <a:pos x="1546" y="141"/>
                  </a:cxn>
                  <a:cxn ang="0">
                    <a:pos x="1680" y="104"/>
                  </a:cxn>
                  <a:cxn ang="0">
                    <a:pos x="1776" y="0"/>
                  </a:cxn>
                  <a:cxn ang="0">
                    <a:pos x="1661" y="96"/>
                  </a:cxn>
                  <a:cxn ang="0">
                    <a:pos x="1527" y="126"/>
                  </a:cxn>
                  <a:cxn ang="0">
                    <a:pos x="1394" y="216"/>
                  </a:cxn>
                  <a:cxn ang="0">
                    <a:pos x="1298" y="357"/>
                  </a:cxn>
                  <a:cxn ang="0">
                    <a:pos x="1050" y="402"/>
                  </a:cxn>
                  <a:cxn ang="0">
                    <a:pos x="706" y="380"/>
                  </a:cxn>
                  <a:cxn ang="0">
                    <a:pos x="458" y="298"/>
                  </a:cxn>
                  <a:cxn ang="0">
                    <a:pos x="286" y="119"/>
                  </a:cxn>
                  <a:cxn ang="0">
                    <a:pos x="0" y="7"/>
                  </a:cxn>
                </a:cxnLst>
                <a:rect l="0" t="0" r="r" b="b"/>
                <a:pathLst>
                  <a:path w="1777" h="411">
                    <a:moveTo>
                      <a:pt x="0" y="7"/>
                    </a:moveTo>
                    <a:lnTo>
                      <a:pt x="286" y="134"/>
                    </a:lnTo>
                    <a:lnTo>
                      <a:pt x="439" y="305"/>
                    </a:lnTo>
                    <a:lnTo>
                      <a:pt x="706" y="402"/>
                    </a:lnTo>
                    <a:lnTo>
                      <a:pt x="1050" y="410"/>
                    </a:lnTo>
                    <a:lnTo>
                      <a:pt x="1317" y="372"/>
                    </a:lnTo>
                    <a:lnTo>
                      <a:pt x="1394" y="320"/>
                    </a:lnTo>
                    <a:lnTo>
                      <a:pt x="1413" y="231"/>
                    </a:lnTo>
                    <a:lnTo>
                      <a:pt x="1546" y="141"/>
                    </a:lnTo>
                    <a:lnTo>
                      <a:pt x="1680" y="104"/>
                    </a:lnTo>
                    <a:lnTo>
                      <a:pt x="1776" y="0"/>
                    </a:lnTo>
                    <a:lnTo>
                      <a:pt x="1661" y="96"/>
                    </a:lnTo>
                    <a:lnTo>
                      <a:pt x="1527" y="126"/>
                    </a:lnTo>
                    <a:lnTo>
                      <a:pt x="1394" y="216"/>
                    </a:lnTo>
                    <a:lnTo>
                      <a:pt x="1298" y="357"/>
                    </a:lnTo>
                    <a:lnTo>
                      <a:pt x="1050" y="402"/>
                    </a:lnTo>
                    <a:lnTo>
                      <a:pt x="706" y="380"/>
                    </a:lnTo>
                    <a:lnTo>
                      <a:pt x="458" y="298"/>
                    </a:lnTo>
                    <a:lnTo>
                      <a:pt x="286" y="119"/>
                    </a:lnTo>
                    <a:lnTo>
                      <a:pt x="0" y="7"/>
                    </a:lnTo>
                  </a:path>
                </a:pathLst>
              </a:custGeom>
              <a:solidFill>
                <a:schemeClr val="accent2"/>
              </a:solidFill>
              <a:ln w="12700" cap="rnd" cmpd="sng">
                <a:solidFill>
                  <a:schemeClr val="tx1"/>
                </a:solidFill>
                <a:prstDash val="solid"/>
                <a:round/>
                <a:headEnd/>
                <a:tailEnd/>
              </a:ln>
              <a:effectLst/>
            </p:spPr>
            <p:txBody>
              <a:bodyPr/>
              <a:lstStyle/>
              <a:p>
                <a:endParaRPr lang="da-DK"/>
              </a:p>
            </p:txBody>
          </p:sp>
          <p:sp>
            <p:nvSpPr>
              <p:cNvPr id="21570" name="Freeform 66"/>
              <p:cNvSpPr>
                <a:spLocks/>
              </p:cNvSpPr>
              <p:nvPr/>
            </p:nvSpPr>
            <p:spPr bwMode="auto">
              <a:xfrm>
                <a:off x="3456" y="3696"/>
                <a:ext cx="1777" cy="403"/>
              </a:xfrm>
              <a:custGeom>
                <a:avLst/>
                <a:gdLst/>
                <a:ahLst/>
                <a:cxnLst>
                  <a:cxn ang="0">
                    <a:pos x="0" y="7"/>
                  </a:cxn>
                  <a:cxn ang="0">
                    <a:pos x="286" y="119"/>
                  </a:cxn>
                  <a:cxn ang="0">
                    <a:pos x="458" y="297"/>
                  </a:cxn>
                  <a:cxn ang="0">
                    <a:pos x="706" y="379"/>
                  </a:cxn>
                  <a:cxn ang="0">
                    <a:pos x="1050" y="402"/>
                  </a:cxn>
                  <a:cxn ang="0">
                    <a:pos x="1298" y="357"/>
                  </a:cxn>
                  <a:cxn ang="0">
                    <a:pos x="1394" y="215"/>
                  </a:cxn>
                  <a:cxn ang="0">
                    <a:pos x="1527" y="126"/>
                  </a:cxn>
                  <a:cxn ang="0">
                    <a:pos x="1661" y="96"/>
                  </a:cxn>
                  <a:cxn ang="0">
                    <a:pos x="1776" y="0"/>
                  </a:cxn>
                  <a:cxn ang="0">
                    <a:pos x="1642" y="81"/>
                  </a:cxn>
                  <a:cxn ang="0">
                    <a:pos x="1527" y="111"/>
                  </a:cxn>
                  <a:cxn ang="0">
                    <a:pos x="1374" y="193"/>
                  </a:cxn>
                  <a:cxn ang="0">
                    <a:pos x="1279" y="335"/>
                  </a:cxn>
                  <a:cxn ang="0">
                    <a:pos x="1050" y="372"/>
                  </a:cxn>
                  <a:cxn ang="0">
                    <a:pos x="1045" y="375"/>
                  </a:cxn>
                  <a:cxn ang="0">
                    <a:pos x="706" y="349"/>
                  </a:cxn>
                  <a:cxn ang="0">
                    <a:pos x="715" y="353"/>
                  </a:cxn>
                  <a:cxn ang="0">
                    <a:pos x="458" y="282"/>
                  </a:cxn>
                  <a:cxn ang="0">
                    <a:pos x="286" y="104"/>
                  </a:cxn>
                  <a:cxn ang="0">
                    <a:pos x="0" y="7"/>
                  </a:cxn>
                </a:cxnLst>
                <a:rect l="0" t="0" r="r" b="b"/>
                <a:pathLst>
                  <a:path w="1777" h="403">
                    <a:moveTo>
                      <a:pt x="0" y="7"/>
                    </a:moveTo>
                    <a:lnTo>
                      <a:pt x="286" y="119"/>
                    </a:lnTo>
                    <a:lnTo>
                      <a:pt x="458" y="297"/>
                    </a:lnTo>
                    <a:lnTo>
                      <a:pt x="706" y="379"/>
                    </a:lnTo>
                    <a:lnTo>
                      <a:pt x="1050" y="402"/>
                    </a:lnTo>
                    <a:lnTo>
                      <a:pt x="1298" y="357"/>
                    </a:lnTo>
                    <a:lnTo>
                      <a:pt x="1394" y="215"/>
                    </a:lnTo>
                    <a:lnTo>
                      <a:pt x="1527" y="126"/>
                    </a:lnTo>
                    <a:lnTo>
                      <a:pt x="1661" y="96"/>
                    </a:lnTo>
                    <a:lnTo>
                      <a:pt x="1776" y="0"/>
                    </a:lnTo>
                    <a:lnTo>
                      <a:pt x="1642" y="81"/>
                    </a:lnTo>
                    <a:lnTo>
                      <a:pt x="1527" y="111"/>
                    </a:lnTo>
                    <a:lnTo>
                      <a:pt x="1374" y="193"/>
                    </a:lnTo>
                    <a:lnTo>
                      <a:pt x="1279" y="335"/>
                    </a:lnTo>
                    <a:lnTo>
                      <a:pt x="1050" y="372"/>
                    </a:lnTo>
                    <a:lnTo>
                      <a:pt x="1045" y="375"/>
                    </a:lnTo>
                    <a:lnTo>
                      <a:pt x="706" y="349"/>
                    </a:lnTo>
                    <a:lnTo>
                      <a:pt x="715" y="353"/>
                    </a:lnTo>
                    <a:lnTo>
                      <a:pt x="458" y="282"/>
                    </a:lnTo>
                    <a:lnTo>
                      <a:pt x="286" y="104"/>
                    </a:lnTo>
                    <a:lnTo>
                      <a:pt x="0" y="7"/>
                    </a:lnTo>
                  </a:path>
                </a:pathLst>
              </a:custGeom>
              <a:solidFill>
                <a:srgbClr val="BFFC63"/>
              </a:solidFill>
              <a:ln w="12700" cap="rnd" cmpd="sng">
                <a:solidFill>
                  <a:schemeClr val="tx1"/>
                </a:solidFill>
                <a:prstDash val="solid"/>
                <a:round/>
                <a:headEnd/>
                <a:tailEnd/>
              </a:ln>
              <a:effectLst/>
            </p:spPr>
            <p:txBody>
              <a:bodyPr/>
              <a:lstStyle/>
              <a:p>
                <a:endParaRPr lang="da-DK"/>
              </a:p>
            </p:txBody>
          </p:sp>
        </p:grpSp>
      </p:gr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7" name="Group 5"/>
          <p:cNvGrpSpPr>
            <a:grpSpLocks/>
          </p:cNvGrpSpPr>
          <p:nvPr/>
        </p:nvGrpSpPr>
        <p:grpSpPr bwMode="auto">
          <a:xfrm>
            <a:off x="4114800" y="3429000"/>
            <a:ext cx="4862513" cy="1358900"/>
            <a:chOff x="2308" y="2020"/>
            <a:chExt cx="3063" cy="856"/>
          </a:xfrm>
        </p:grpSpPr>
        <p:sp>
          <p:nvSpPr>
            <p:cNvPr id="23558" name="Rectangle 6"/>
            <p:cNvSpPr>
              <a:spLocks noChangeArrowheads="1"/>
            </p:cNvSpPr>
            <p:nvPr/>
          </p:nvSpPr>
          <p:spPr bwMode="auto">
            <a:xfrm>
              <a:off x="2308" y="2020"/>
              <a:ext cx="3063" cy="856"/>
            </a:xfrm>
            <a:prstGeom prst="rect">
              <a:avLst/>
            </a:prstGeom>
            <a:solidFill>
              <a:schemeClr val="accent1"/>
            </a:solidFill>
            <a:ln w="12700">
              <a:solidFill>
                <a:schemeClr val="tx1"/>
              </a:solidFill>
              <a:miter lim="800000"/>
              <a:headEnd/>
              <a:tailEnd/>
            </a:ln>
            <a:effectLst/>
          </p:spPr>
          <p:txBody>
            <a:bodyPr wrap="none" anchor="ctr"/>
            <a:lstStyle/>
            <a:p>
              <a:endParaRPr lang="da-DK"/>
            </a:p>
          </p:txBody>
        </p:sp>
        <p:grpSp>
          <p:nvGrpSpPr>
            <p:cNvPr id="23559" name="Group 7"/>
            <p:cNvGrpSpPr>
              <a:grpSpLocks/>
            </p:cNvGrpSpPr>
            <p:nvPr/>
          </p:nvGrpSpPr>
          <p:grpSpPr bwMode="auto">
            <a:xfrm>
              <a:off x="2399" y="2112"/>
              <a:ext cx="2929" cy="624"/>
              <a:chOff x="2399" y="2112"/>
              <a:chExt cx="2929" cy="624"/>
            </a:xfrm>
          </p:grpSpPr>
          <p:grpSp>
            <p:nvGrpSpPr>
              <p:cNvPr id="23560" name="Group 8"/>
              <p:cNvGrpSpPr>
                <a:grpSpLocks/>
              </p:cNvGrpSpPr>
              <p:nvPr/>
            </p:nvGrpSpPr>
            <p:grpSpPr bwMode="auto">
              <a:xfrm>
                <a:off x="3647" y="2159"/>
                <a:ext cx="529" cy="577"/>
                <a:chOff x="3647" y="2159"/>
                <a:chExt cx="529" cy="577"/>
              </a:xfrm>
            </p:grpSpPr>
            <p:grpSp>
              <p:nvGrpSpPr>
                <p:cNvPr id="23561" name="Group 9"/>
                <p:cNvGrpSpPr>
                  <a:grpSpLocks/>
                </p:cNvGrpSpPr>
                <p:nvPr/>
              </p:nvGrpSpPr>
              <p:grpSpPr bwMode="auto">
                <a:xfrm>
                  <a:off x="3647" y="2159"/>
                  <a:ext cx="529" cy="577"/>
                  <a:chOff x="3647" y="2159"/>
                  <a:chExt cx="529" cy="577"/>
                </a:xfrm>
              </p:grpSpPr>
              <p:sp>
                <p:nvSpPr>
                  <p:cNvPr id="23562" name="Freeform 10"/>
                  <p:cNvSpPr>
                    <a:spLocks/>
                  </p:cNvSpPr>
                  <p:nvPr/>
                </p:nvSpPr>
                <p:spPr bwMode="auto">
                  <a:xfrm>
                    <a:off x="3647" y="2159"/>
                    <a:ext cx="270" cy="577"/>
                  </a:xfrm>
                  <a:custGeom>
                    <a:avLst/>
                    <a:gdLst/>
                    <a:ahLst/>
                    <a:cxnLst>
                      <a:cxn ang="0">
                        <a:pos x="0" y="0"/>
                      </a:cxn>
                      <a:cxn ang="0">
                        <a:pos x="31" y="15"/>
                      </a:cxn>
                      <a:cxn ang="0">
                        <a:pos x="72" y="77"/>
                      </a:cxn>
                      <a:cxn ang="0">
                        <a:pos x="124" y="249"/>
                      </a:cxn>
                      <a:cxn ang="0">
                        <a:pos x="186" y="482"/>
                      </a:cxn>
                      <a:cxn ang="0">
                        <a:pos x="217" y="544"/>
                      </a:cxn>
                      <a:cxn ang="0">
                        <a:pos x="248" y="576"/>
                      </a:cxn>
                      <a:cxn ang="0">
                        <a:pos x="269" y="576"/>
                      </a:cxn>
                    </a:cxnLst>
                    <a:rect l="0" t="0" r="r" b="b"/>
                    <a:pathLst>
                      <a:path w="270" h="577">
                        <a:moveTo>
                          <a:pt x="0" y="0"/>
                        </a:moveTo>
                        <a:lnTo>
                          <a:pt x="31" y="15"/>
                        </a:lnTo>
                        <a:lnTo>
                          <a:pt x="72" y="77"/>
                        </a:lnTo>
                        <a:lnTo>
                          <a:pt x="124" y="249"/>
                        </a:lnTo>
                        <a:lnTo>
                          <a:pt x="186" y="482"/>
                        </a:lnTo>
                        <a:lnTo>
                          <a:pt x="217" y="544"/>
                        </a:lnTo>
                        <a:lnTo>
                          <a:pt x="248" y="576"/>
                        </a:lnTo>
                        <a:lnTo>
                          <a:pt x="269" y="576"/>
                        </a:lnTo>
                      </a:path>
                    </a:pathLst>
                  </a:custGeom>
                  <a:noFill/>
                  <a:ln w="25400" cap="rnd" cmpd="sng">
                    <a:solidFill>
                      <a:schemeClr val="tx1"/>
                    </a:solidFill>
                    <a:prstDash val="solid"/>
                    <a:round/>
                    <a:headEnd type="none" w="sm" len="sm"/>
                    <a:tailEnd type="none" w="sm" len="sm"/>
                  </a:ln>
                  <a:effectLst/>
                </p:spPr>
                <p:txBody>
                  <a:bodyPr/>
                  <a:lstStyle/>
                  <a:p>
                    <a:endParaRPr lang="da-DK"/>
                  </a:p>
                </p:txBody>
              </p:sp>
              <p:sp>
                <p:nvSpPr>
                  <p:cNvPr id="23563" name="Freeform 11"/>
                  <p:cNvSpPr>
                    <a:spLocks/>
                  </p:cNvSpPr>
                  <p:nvPr/>
                </p:nvSpPr>
                <p:spPr bwMode="auto">
                  <a:xfrm>
                    <a:off x="3906" y="2159"/>
                    <a:ext cx="270" cy="577"/>
                  </a:xfrm>
                  <a:custGeom>
                    <a:avLst/>
                    <a:gdLst/>
                    <a:ahLst/>
                    <a:cxnLst>
                      <a:cxn ang="0">
                        <a:pos x="269" y="0"/>
                      </a:cxn>
                      <a:cxn ang="0">
                        <a:pos x="237" y="15"/>
                      </a:cxn>
                      <a:cxn ang="0">
                        <a:pos x="196" y="77"/>
                      </a:cxn>
                      <a:cxn ang="0">
                        <a:pos x="144" y="249"/>
                      </a:cxn>
                      <a:cxn ang="0">
                        <a:pos x="82" y="482"/>
                      </a:cxn>
                      <a:cxn ang="0">
                        <a:pos x="51" y="544"/>
                      </a:cxn>
                      <a:cxn ang="0">
                        <a:pos x="20" y="576"/>
                      </a:cxn>
                      <a:cxn ang="0">
                        <a:pos x="0" y="576"/>
                      </a:cxn>
                    </a:cxnLst>
                    <a:rect l="0" t="0" r="r" b="b"/>
                    <a:pathLst>
                      <a:path w="270" h="577">
                        <a:moveTo>
                          <a:pt x="269" y="0"/>
                        </a:moveTo>
                        <a:lnTo>
                          <a:pt x="237" y="15"/>
                        </a:lnTo>
                        <a:lnTo>
                          <a:pt x="196" y="77"/>
                        </a:lnTo>
                        <a:lnTo>
                          <a:pt x="144" y="249"/>
                        </a:lnTo>
                        <a:lnTo>
                          <a:pt x="82" y="482"/>
                        </a:lnTo>
                        <a:lnTo>
                          <a:pt x="51" y="544"/>
                        </a:lnTo>
                        <a:lnTo>
                          <a:pt x="20" y="576"/>
                        </a:lnTo>
                        <a:lnTo>
                          <a:pt x="0" y="576"/>
                        </a:lnTo>
                      </a:path>
                    </a:pathLst>
                  </a:custGeom>
                  <a:noFill/>
                  <a:ln w="25400" cap="rnd" cmpd="sng">
                    <a:solidFill>
                      <a:schemeClr val="tx1"/>
                    </a:solidFill>
                    <a:prstDash val="solid"/>
                    <a:round/>
                    <a:headEnd type="none" w="sm" len="sm"/>
                    <a:tailEnd type="none" w="sm" len="sm"/>
                  </a:ln>
                  <a:effectLst/>
                </p:spPr>
                <p:txBody>
                  <a:bodyPr/>
                  <a:lstStyle/>
                  <a:p>
                    <a:endParaRPr lang="da-DK"/>
                  </a:p>
                </p:txBody>
              </p:sp>
            </p:grpSp>
            <p:sp>
              <p:nvSpPr>
                <p:cNvPr id="23564" name="Line 12"/>
                <p:cNvSpPr>
                  <a:spLocks noChangeShapeType="1"/>
                </p:cNvSpPr>
                <p:nvPr/>
              </p:nvSpPr>
              <p:spPr bwMode="auto">
                <a:xfrm>
                  <a:off x="3719" y="2237"/>
                  <a:ext cx="384" cy="0"/>
                </a:xfrm>
                <a:prstGeom prst="line">
                  <a:avLst/>
                </a:prstGeom>
                <a:noFill/>
                <a:ln w="12700">
                  <a:solidFill>
                    <a:schemeClr val="tx1"/>
                  </a:solidFill>
                  <a:round/>
                  <a:headEnd type="none" w="sm" len="sm"/>
                  <a:tailEnd type="none" w="sm" len="sm"/>
                </a:ln>
                <a:effectLst/>
              </p:spPr>
              <p:txBody>
                <a:bodyPr wrap="none" anchor="ctr"/>
                <a:lstStyle/>
                <a:p>
                  <a:endParaRPr lang="da-DK"/>
                </a:p>
              </p:txBody>
            </p:sp>
            <p:sp>
              <p:nvSpPr>
                <p:cNvPr id="23565" name="Line 13"/>
                <p:cNvSpPr>
                  <a:spLocks noChangeShapeType="1"/>
                </p:cNvSpPr>
                <p:nvPr/>
              </p:nvSpPr>
              <p:spPr bwMode="auto">
                <a:xfrm>
                  <a:off x="3719" y="2252"/>
                  <a:ext cx="373" cy="0"/>
                </a:xfrm>
                <a:prstGeom prst="line">
                  <a:avLst/>
                </a:prstGeom>
                <a:noFill/>
                <a:ln w="12700">
                  <a:solidFill>
                    <a:schemeClr val="tx1"/>
                  </a:solidFill>
                  <a:prstDash val="lgDash"/>
                  <a:round/>
                  <a:headEnd type="none" w="sm" len="sm"/>
                  <a:tailEnd type="none" w="sm" len="sm"/>
                </a:ln>
                <a:effectLst/>
              </p:spPr>
              <p:txBody>
                <a:bodyPr wrap="none" anchor="ctr"/>
                <a:lstStyle/>
                <a:p>
                  <a:endParaRPr lang="da-DK"/>
                </a:p>
              </p:txBody>
            </p:sp>
            <p:sp>
              <p:nvSpPr>
                <p:cNvPr id="23566" name="Freeform 14" descr="Large confetti"/>
                <p:cNvSpPr>
                  <a:spLocks/>
                </p:cNvSpPr>
                <p:nvPr/>
              </p:nvSpPr>
              <p:spPr bwMode="auto">
                <a:xfrm>
                  <a:off x="3719" y="2237"/>
                  <a:ext cx="385" cy="499"/>
                </a:xfrm>
                <a:custGeom>
                  <a:avLst/>
                  <a:gdLst/>
                  <a:ahLst/>
                  <a:cxnLst>
                    <a:cxn ang="0">
                      <a:pos x="0" y="0"/>
                    </a:cxn>
                    <a:cxn ang="0">
                      <a:pos x="72" y="249"/>
                    </a:cxn>
                    <a:cxn ang="0">
                      <a:pos x="114" y="404"/>
                    </a:cxn>
                    <a:cxn ang="0">
                      <a:pos x="145" y="466"/>
                    </a:cxn>
                    <a:cxn ang="0">
                      <a:pos x="176" y="498"/>
                    </a:cxn>
                    <a:cxn ang="0">
                      <a:pos x="207" y="498"/>
                    </a:cxn>
                    <a:cxn ang="0">
                      <a:pos x="238" y="466"/>
                    </a:cxn>
                    <a:cxn ang="0">
                      <a:pos x="269" y="404"/>
                    </a:cxn>
                    <a:cxn ang="0">
                      <a:pos x="311" y="249"/>
                    </a:cxn>
                    <a:cxn ang="0">
                      <a:pos x="384" y="0"/>
                    </a:cxn>
                    <a:cxn ang="0">
                      <a:pos x="363" y="31"/>
                    </a:cxn>
                    <a:cxn ang="0">
                      <a:pos x="300" y="249"/>
                    </a:cxn>
                    <a:cxn ang="0">
                      <a:pos x="259" y="404"/>
                    </a:cxn>
                    <a:cxn ang="0">
                      <a:pos x="207" y="435"/>
                    </a:cxn>
                    <a:cxn ang="0">
                      <a:pos x="176" y="435"/>
                    </a:cxn>
                    <a:cxn ang="0">
                      <a:pos x="124" y="404"/>
                    </a:cxn>
                    <a:cxn ang="0">
                      <a:pos x="72" y="202"/>
                    </a:cxn>
                    <a:cxn ang="0">
                      <a:pos x="10" y="15"/>
                    </a:cxn>
                    <a:cxn ang="0">
                      <a:pos x="15" y="16"/>
                    </a:cxn>
                    <a:cxn ang="0">
                      <a:pos x="0" y="0"/>
                    </a:cxn>
                  </a:cxnLst>
                  <a:rect l="0" t="0" r="r" b="b"/>
                  <a:pathLst>
                    <a:path w="385" h="499">
                      <a:moveTo>
                        <a:pt x="0" y="0"/>
                      </a:moveTo>
                      <a:lnTo>
                        <a:pt x="72" y="249"/>
                      </a:lnTo>
                      <a:lnTo>
                        <a:pt x="114" y="404"/>
                      </a:lnTo>
                      <a:lnTo>
                        <a:pt x="145" y="466"/>
                      </a:lnTo>
                      <a:lnTo>
                        <a:pt x="176" y="498"/>
                      </a:lnTo>
                      <a:lnTo>
                        <a:pt x="207" y="498"/>
                      </a:lnTo>
                      <a:lnTo>
                        <a:pt x="238" y="466"/>
                      </a:lnTo>
                      <a:lnTo>
                        <a:pt x="269" y="404"/>
                      </a:lnTo>
                      <a:lnTo>
                        <a:pt x="311" y="249"/>
                      </a:lnTo>
                      <a:lnTo>
                        <a:pt x="384" y="0"/>
                      </a:lnTo>
                      <a:lnTo>
                        <a:pt x="363" y="31"/>
                      </a:lnTo>
                      <a:lnTo>
                        <a:pt x="300" y="249"/>
                      </a:lnTo>
                      <a:lnTo>
                        <a:pt x="259" y="404"/>
                      </a:lnTo>
                      <a:lnTo>
                        <a:pt x="207" y="435"/>
                      </a:lnTo>
                      <a:lnTo>
                        <a:pt x="176" y="435"/>
                      </a:lnTo>
                      <a:lnTo>
                        <a:pt x="124" y="404"/>
                      </a:lnTo>
                      <a:lnTo>
                        <a:pt x="72" y="202"/>
                      </a:lnTo>
                      <a:lnTo>
                        <a:pt x="10" y="15"/>
                      </a:lnTo>
                      <a:lnTo>
                        <a:pt x="15" y="16"/>
                      </a:lnTo>
                      <a:lnTo>
                        <a:pt x="0" y="0"/>
                      </a:lnTo>
                    </a:path>
                  </a:pathLst>
                </a:custGeom>
                <a:pattFill prst="lgConfetti">
                  <a:fgClr>
                    <a:schemeClr val="accent1"/>
                  </a:fgClr>
                  <a:bgClr>
                    <a:srgbClr val="0033CC"/>
                  </a:bgClr>
                </a:pattFill>
                <a:ln w="12700" cap="rnd" cmpd="sng">
                  <a:solidFill>
                    <a:schemeClr val="tx1"/>
                  </a:solidFill>
                  <a:prstDash val="solid"/>
                  <a:round/>
                  <a:headEnd/>
                  <a:tailEnd/>
                </a:ln>
                <a:effectLst/>
              </p:spPr>
              <p:txBody>
                <a:bodyPr/>
                <a:lstStyle/>
                <a:p>
                  <a:endParaRPr lang="da-DK"/>
                </a:p>
              </p:txBody>
            </p:sp>
          </p:grpSp>
          <p:grpSp>
            <p:nvGrpSpPr>
              <p:cNvPr id="23567" name="Group 15"/>
              <p:cNvGrpSpPr>
                <a:grpSpLocks/>
              </p:cNvGrpSpPr>
              <p:nvPr/>
            </p:nvGrpSpPr>
            <p:grpSpPr bwMode="auto">
              <a:xfrm>
                <a:off x="2399" y="2159"/>
                <a:ext cx="529" cy="577"/>
                <a:chOff x="2399" y="2159"/>
                <a:chExt cx="529" cy="577"/>
              </a:xfrm>
            </p:grpSpPr>
            <p:grpSp>
              <p:nvGrpSpPr>
                <p:cNvPr id="23568" name="Group 16"/>
                <p:cNvGrpSpPr>
                  <a:grpSpLocks/>
                </p:cNvGrpSpPr>
                <p:nvPr/>
              </p:nvGrpSpPr>
              <p:grpSpPr bwMode="auto">
                <a:xfrm>
                  <a:off x="2399" y="2159"/>
                  <a:ext cx="529" cy="577"/>
                  <a:chOff x="2399" y="2159"/>
                  <a:chExt cx="529" cy="577"/>
                </a:xfrm>
              </p:grpSpPr>
              <p:sp>
                <p:nvSpPr>
                  <p:cNvPr id="23569" name="Freeform 17"/>
                  <p:cNvSpPr>
                    <a:spLocks/>
                  </p:cNvSpPr>
                  <p:nvPr/>
                </p:nvSpPr>
                <p:spPr bwMode="auto">
                  <a:xfrm>
                    <a:off x="2399" y="2159"/>
                    <a:ext cx="270" cy="577"/>
                  </a:xfrm>
                  <a:custGeom>
                    <a:avLst/>
                    <a:gdLst/>
                    <a:ahLst/>
                    <a:cxnLst>
                      <a:cxn ang="0">
                        <a:pos x="0" y="0"/>
                      </a:cxn>
                      <a:cxn ang="0">
                        <a:pos x="31" y="15"/>
                      </a:cxn>
                      <a:cxn ang="0">
                        <a:pos x="72" y="77"/>
                      </a:cxn>
                      <a:cxn ang="0">
                        <a:pos x="124" y="249"/>
                      </a:cxn>
                      <a:cxn ang="0">
                        <a:pos x="186" y="482"/>
                      </a:cxn>
                      <a:cxn ang="0">
                        <a:pos x="217" y="544"/>
                      </a:cxn>
                      <a:cxn ang="0">
                        <a:pos x="248" y="576"/>
                      </a:cxn>
                      <a:cxn ang="0">
                        <a:pos x="269" y="576"/>
                      </a:cxn>
                    </a:cxnLst>
                    <a:rect l="0" t="0" r="r" b="b"/>
                    <a:pathLst>
                      <a:path w="270" h="577">
                        <a:moveTo>
                          <a:pt x="0" y="0"/>
                        </a:moveTo>
                        <a:lnTo>
                          <a:pt x="31" y="15"/>
                        </a:lnTo>
                        <a:lnTo>
                          <a:pt x="72" y="77"/>
                        </a:lnTo>
                        <a:lnTo>
                          <a:pt x="124" y="249"/>
                        </a:lnTo>
                        <a:lnTo>
                          <a:pt x="186" y="482"/>
                        </a:lnTo>
                        <a:lnTo>
                          <a:pt x="217" y="544"/>
                        </a:lnTo>
                        <a:lnTo>
                          <a:pt x="248" y="576"/>
                        </a:lnTo>
                        <a:lnTo>
                          <a:pt x="269" y="576"/>
                        </a:lnTo>
                      </a:path>
                    </a:pathLst>
                  </a:custGeom>
                  <a:noFill/>
                  <a:ln w="25400" cap="rnd" cmpd="sng">
                    <a:solidFill>
                      <a:schemeClr val="tx1"/>
                    </a:solidFill>
                    <a:prstDash val="solid"/>
                    <a:round/>
                    <a:headEnd type="none" w="sm" len="sm"/>
                    <a:tailEnd type="none" w="sm" len="sm"/>
                  </a:ln>
                  <a:effectLst/>
                </p:spPr>
                <p:txBody>
                  <a:bodyPr/>
                  <a:lstStyle/>
                  <a:p>
                    <a:endParaRPr lang="da-DK"/>
                  </a:p>
                </p:txBody>
              </p:sp>
              <p:sp>
                <p:nvSpPr>
                  <p:cNvPr id="23570" name="Freeform 18"/>
                  <p:cNvSpPr>
                    <a:spLocks/>
                  </p:cNvSpPr>
                  <p:nvPr/>
                </p:nvSpPr>
                <p:spPr bwMode="auto">
                  <a:xfrm>
                    <a:off x="2658" y="2159"/>
                    <a:ext cx="270" cy="577"/>
                  </a:xfrm>
                  <a:custGeom>
                    <a:avLst/>
                    <a:gdLst/>
                    <a:ahLst/>
                    <a:cxnLst>
                      <a:cxn ang="0">
                        <a:pos x="269" y="0"/>
                      </a:cxn>
                      <a:cxn ang="0">
                        <a:pos x="237" y="15"/>
                      </a:cxn>
                      <a:cxn ang="0">
                        <a:pos x="196" y="77"/>
                      </a:cxn>
                      <a:cxn ang="0">
                        <a:pos x="144" y="249"/>
                      </a:cxn>
                      <a:cxn ang="0">
                        <a:pos x="82" y="482"/>
                      </a:cxn>
                      <a:cxn ang="0">
                        <a:pos x="51" y="544"/>
                      </a:cxn>
                      <a:cxn ang="0">
                        <a:pos x="20" y="576"/>
                      </a:cxn>
                      <a:cxn ang="0">
                        <a:pos x="0" y="576"/>
                      </a:cxn>
                    </a:cxnLst>
                    <a:rect l="0" t="0" r="r" b="b"/>
                    <a:pathLst>
                      <a:path w="270" h="577">
                        <a:moveTo>
                          <a:pt x="269" y="0"/>
                        </a:moveTo>
                        <a:lnTo>
                          <a:pt x="237" y="15"/>
                        </a:lnTo>
                        <a:lnTo>
                          <a:pt x="196" y="77"/>
                        </a:lnTo>
                        <a:lnTo>
                          <a:pt x="144" y="249"/>
                        </a:lnTo>
                        <a:lnTo>
                          <a:pt x="82" y="482"/>
                        </a:lnTo>
                        <a:lnTo>
                          <a:pt x="51" y="544"/>
                        </a:lnTo>
                        <a:lnTo>
                          <a:pt x="20" y="576"/>
                        </a:lnTo>
                        <a:lnTo>
                          <a:pt x="0" y="576"/>
                        </a:lnTo>
                      </a:path>
                    </a:pathLst>
                  </a:custGeom>
                  <a:noFill/>
                  <a:ln w="25400" cap="rnd" cmpd="sng">
                    <a:solidFill>
                      <a:schemeClr val="tx1"/>
                    </a:solidFill>
                    <a:prstDash val="solid"/>
                    <a:round/>
                    <a:headEnd type="none" w="sm" len="sm"/>
                    <a:tailEnd type="none" w="sm" len="sm"/>
                  </a:ln>
                  <a:effectLst/>
                </p:spPr>
                <p:txBody>
                  <a:bodyPr/>
                  <a:lstStyle/>
                  <a:p>
                    <a:endParaRPr lang="da-DK"/>
                  </a:p>
                </p:txBody>
              </p:sp>
            </p:grpSp>
            <p:sp>
              <p:nvSpPr>
                <p:cNvPr id="23571" name="Line 19"/>
                <p:cNvSpPr>
                  <a:spLocks noChangeShapeType="1"/>
                </p:cNvSpPr>
                <p:nvPr/>
              </p:nvSpPr>
              <p:spPr bwMode="auto">
                <a:xfrm>
                  <a:off x="2471" y="2237"/>
                  <a:ext cx="384" cy="0"/>
                </a:xfrm>
                <a:prstGeom prst="line">
                  <a:avLst/>
                </a:prstGeom>
                <a:noFill/>
                <a:ln w="12700">
                  <a:solidFill>
                    <a:schemeClr val="tx1"/>
                  </a:solidFill>
                  <a:round/>
                  <a:headEnd type="none" w="sm" len="sm"/>
                  <a:tailEnd type="none" w="sm" len="sm"/>
                </a:ln>
                <a:effectLst/>
              </p:spPr>
              <p:txBody>
                <a:bodyPr wrap="none" anchor="ctr"/>
                <a:lstStyle/>
                <a:p>
                  <a:endParaRPr lang="da-DK"/>
                </a:p>
              </p:txBody>
            </p:sp>
            <p:sp>
              <p:nvSpPr>
                <p:cNvPr id="23572" name="Line 20"/>
                <p:cNvSpPr>
                  <a:spLocks noChangeShapeType="1"/>
                </p:cNvSpPr>
                <p:nvPr/>
              </p:nvSpPr>
              <p:spPr bwMode="auto">
                <a:xfrm>
                  <a:off x="2471" y="2252"/>
                  <a:ext cx="373" cy="0"/>
                </a:xfrm>
                <a:prstGeom prst="line">
                  <a:avLst/>
                </a:prstGeom>
                <a:noFill/>
                <a:ln w="12700">
                  <a:solidFill>
                    <a:schemeClr val="tx1"/>
                  </a:solidFill>
                  <a:prstDash val="lgDash"/>
                  <a:round/>
                  <a:headEnd type="none" w="sm" len="sm"/>
                  <a:tailEnd type="none" w="sm" len="sm"/>
                </a:ln>
                <a:effectLst/>
              </p:spPr>
              <p:txBody>
                <a:bodyPr wrap="none" anchor="ctr"/>
                <a:lstStyle/>
                <a:p>
                  <a:endParaRPr lang="da-DK"/>
                </a:p>
              </p:txBody>
            </p:sp>
            <p:sp>
              <p:nvSpPr>
                <p:cNvPr id="23573" name="Freeform 21" descr="Large confetti"/>
                <p:cNvSpPr>
                  <a:spLocks/>
                </p:cNvSpPr>
                <p:nvPr/>
              </p:nvSpPr>
              <p:spPr bwMode="auto">
                <a:xfrm>
                  <a:off x="2565" y="2564"/>
                  <a:ext cx="197" cy="172"/>
                </a:xfrm>
                <a:custGeom>
                  <a:avLst/>
                  <a:gdLst/>
                  <a:ahLst/>
                  <a:cxnLst>
                    <a:cxn ang="0">
                      <a:pos x="113" y="171"/>
                    </a:cxn>
                    <a:cxn ang="0">
                      <a:pos x="144" y="139"/>
                    </a:cxn>
                    <a:cxn ang="0">
                      <a:pos x="175" y="77"/>
                    </a:cxn>
                    <a:cxn ang="0">
                      <a:pos x="196" y="0"/>
                    </a:cxn>
                    <a:cxn ang="0">
                      <a:pos x="0" y="0"/>
                    </a:cxn>
                    <a:cxn ang="0">
                      <a:pos x="20" y="77"/>
                    </a:cxn>
                    <a:cxn ang="0">
                      <a:pos x="51" y="139"/>
                    </a:cxn>
                    <a:cxn ang="0">
                      <a:pos x="82" y="171"/>
                    </a:cxn>
                    <a:cxn ang="0">
                      <a:pos x="113" y="171"/>
                    </a:cxn>
                  </a:cxnLst>
                  <a:rect l="0" t="0" r="r" b="b"/>
                  <a:pathLst>
                    <a:path w="197" h="172">
                      <a:moveTo>
                        <a:pt x="113" y="171"/>
                      </a:moveTo>
                      <a:lnTo>
                        <a:pt x="144" y="139"/>
                      </a:lnTo>
                      <a:lnTo>
                        <a:pt x="175" y="77"/>
                      </a:lnTo>
                      <a:lnTo>
                        <a:pt x="196" y="0"/>
                      </a:lnTo>
                      <a:lnTo>
                        <a:pt x="0" y="0"/>
                      </a:lnTo>
                      <a:lnTo>
                        <a:pt x="20" y="77"/>
                      </a:lnTo>
                      <a:lnTo>
                        <a:pt x="51" y="139"/>
                      </a:lnTo>
                      <a:lnTo>
                        <a:pt x="82" y="171"/>
                      </a:lnTo>
                      <a:lnTo>
                        <a:pt x="113" y="171"/>
                      </a:lnTo>
                    </a:path>
                  </a:pathLst>
                </a:custGeom>
                <a:pattFill prst="lgConfetti">
                  <a:fgClr>
                    <a:schemeClr val="accent1"/>
                  </a:fgClr>
                  <a:bgClr>
                    <a:srgbClr val="0033CC"/>
                  </a:bgClr>
                </a:pattFill>
                <a:ln w="12700" cap="rnd" cmpd="sng">
                  <a:solidFill>
                    <a:schemeClr val="tx1"/>
                  </a:solidFill>
                  <a:prstDash val="solid"/>
                  <a:round/>
                  <a:headEnd/>
                  <a:tailEnd/>
                </a:ln>
                <a:effectLst/>
              </p:spPr>
              <p:txBody>
                <a:bodyPr/>
                <a:lstStyle/>
                <a:p>
                  <a:endParaRPr lang="da-DK"/>
                </a:p>
              </p:txBody>
            </p:sp>
          </p:grpSp>
          <p:grpSp>
            <p:nvGrpSpPr>
              <p:cNvPr id="23574" name="Group 22"/>
              <p:cNvGrpSpPr>
                <a:grpSpLocks/>
              </p:cNvGrpSpPr>
              <p:nvPr/>
            </p:nvGrpSpPr>
            <p:grpSpPr bwMode="auto">
              <a:xfrm>
                <a:off x="3023" y="2159"/>
                <a:ext cx="529" cy="577"/>
                <a:chOff x="3023" y="2159"/>
                <a:chExt cx="529" cy="577"/>
              </a:xfrm>
            </p:grpSpPr>
            <p:grpSp>
              <p:nvGrpSpPr>
                <p:cNvPr id="23575" name="Group 23"/>
                <p:cNvGrpSpPr>
                  <a:grpSpLocks/>
                </p:cNvGrpSpPr>
                <p:nvPr/>
              </p:nvGrpSpPr>
              <p:grpSpPr bwMode="auto">
                <a:xfrm>
                  <a:off x="3023" y="2159"/>
                  <a:ext cx="529" cy="577"/>
                  <a:chOff x="3023" y="2159"/>
                  <a:chExt cx="529" cy="577"/>
                </a:xfrm>
              </p:grpSpPr>
              <p:sp>
                <p:nvSpPr>
                  <p:cNvPr id="23576" name="Freeform 24"/>
                  <p:cNvSpPr>
                    <a:spLocks/>
                  </p:cNvSpPr>
                  <p:nvPr/>
                </p:nvSpPr>
                <p:spPr bwMode="auto">
                  <a:xfrm>
                    <a:off x="3023" y="2159"/>
                    <a:ext cx="270" cy="577"/>
                  </a:xfrm>
                  <a:custGeom>
                    <a:avLst/>
                    <a:gdLst/>
                    <a:ahLst/>
                    <a:cxnLst>
                      <a:cxn ang="0">
                        <a:pos x="0" y="0"/>
                      </a:cxn>
                      <a:cxn ang="0">
                        <a:pos x="31" y="15"/>
                      </a:cxn>
                      <a:cxn ang="0">
                        <a:pos x="72" y="77"/>
                      </a:cxn>
                      <a:cxn ang="0">
                        <a:pos x="124" y="249"/>
                      </a:cxn>
                      <a:cxn ang="0">
                        <a:pos x="186" y="482"/>
                      </a:cxn>
                      <a:cxn ang="0">
                        <a:pos x="217" y="544"/>
                      </a:cxn>
                      <a:cxn ang="0">
                        <a:pos x="248" y="576"/>
                      </a:cxn>
                      <a:cxn ang="0">
                        <a:pos x="269" y="576"/>
                      </a:cxn>
                    </a:cxnLst>
                    <a:rect l="0" t="0" r="r" b="b"/>
                    <a:pathLst>
                      <a:path w="270" h="577">
                        <a:moveTo>
                          <a:pt x="0" y="0"/>
                        </a:moveTo>
                        <a:lnTo>
                          <a:pt x="31" y="15"/>
                        </a:lnTo>
                        <a:lnTo>
                          <a:pt x="72" y="77"/>
                        </a:lnTo>
                        <a:lnTo>
                          <a:pt x="124" y="249"/>
                        </a:lnTo>
                        <a:lnTo>
                          <a:pt x="186" y="482"/>
                        </a:lnTo>
                        <a:lnTo>
                          <a:pt x="217" y="544"/>
                        </a:lnTo>
                        <a:lnTo>
                          <a:pt x="248" y="576"/>
                        </a:lnTo>
                        <a:lnTo>
                          <a:pt x="269" y="576"/>
                        </a:lnTo>
                      </a:path>
                    </a:pathLst>
                  </a:custGeom>
                  <a:noFill/>
                  <a:ln w="25400" cap="rnd" cmpd="sng">
                    <a:solidFill>
                      <a:schemeClr val="tx1"/>
                    </a:solidFill>
                    <a:prstDash val="solid"/>
                    <a:round/>
                    <a:headEnd type="none" w="sm" len="sm"/>
                    <a:tailEnd type="none" w="sm" len="sm"/>
                  </a:ln>
                  <a:effectLst/>
                </p:spPr>
                <p:txBody>
                  <a:bodyPr/>
                  <a:lstStyle/>
                  <a:p>
                    <a:endParaRPr lang="da-DK"/>
                  </a:p>
                </p:txBody>
              </p:sp>
              <p:sp>
                <p:nvSpPr>
                  <p:cNvPr id="23577" name="Freeform 25"/>
                  <p:cNvSpPr>
                    <a:spLocks/>
                  </p:cNvSpPr>
                  <p:nvPr/>
                </p:nvSpPr>
                <p:spPr bwMode="auto">
                  <a:xfrm>
                    <a:off x="3282" y="2159"/>
                    <a:ext cx="270" cy="577"/>
                  </a:xfrm>
                  <a:custGeom>
                    <a:avLst/>
                    <a:gdLst/>
                    <a:ahLst/>
                    <a:cxnLst>
                      <a:cxn ang="0">
                        <a:pos x="269" y="0"/>
                      </a:cxn>
                      <a:cxn ang="0">
                        <a:pos x="237" y="15"/>
                      </a:cxn>
                      <a:cxn ang="0">
                        <a:pos x="196" y="77"/>
                      </a:cxn>
                      <a:cxn ang="0">
                        <a:pos x="144" y="249"/>
                      </a:cxn>
                      <a:cxn ang="0">
                        <a:pos x="82" y="482"/>
                      </a:cxn>
                      <a:cxn ang="0">
                        <a:pos x="51" y="544"/>
                      </a:cxn>
                      <a:cxn ang="0">
                        <a:pos x="20" y="576"/>
                      </a:cxn>
                      <a:cxn ang="0">
                        <a:pos x="0" y="576"/>
                      </a:cxn>
                    </a:cxnLst>
                    <a:rect l="0" t="0" r="r" b="b"/>
                    <a:pathLst>
                      <a:path w="270" h="577">
                        <a:moveTo>
                          <a:pt x="269" y="0"/>
                        </a:moveTo>
                        <a:lnTo>
                          <a:pt x="237" y="15"/>
                        </a:lnTo>
                        <a:lnTo>
                          <a:pt x="196" y="77"/>
                        </a:lnTo>
                        <a:lnTo>
                          <a:pt x="144" y="249"/>
                        </a:lnTo>
                        <a:lnTo>
                          <a:pt x="82" y="482"/>
                        </a:lnTo>
                        <a:lnTo>
                          <a:pt x="51" y="544"/>
                        </a:lnTo>
                        <a:lnTo>
                          <a:pt x="20" y="576"/>
                        </a:lnTo>
                        <a:lnTo>
                          <a:pt x="0" y="576"/>
                        </a:lnTo>
                      </a:path>
                    </a:pathLst>
                  </a:custGeom>
                  <a:noFill/>
                  <a:ln w="25400" cap="rnd" cmpd="sng">
                    <a:solidFill>
                      <a:schemeClr val="tx1"/>
                    </a:solidFill>
                    <a:prstDash val="solid"/>
                    <a:round/>
                    <a:headEnd type="none" w="sm" len="sm"/>
                    <a:tailEnd type="none" w="sm" len="sm"/>
                  </a:ln>
                  <a:effectLst/>
                </p:spPr>
                <p:txBody>
                  <a:bodyPr/>
                  <a:lstStyle/>
                  <a:p>
                    <a:endParaRPr lang="da-DK"/>
                  </a:p>
                </p:txBody>
              </p:sp>
            </p:grpSp>
            <p:sp>
              <p:nvSpPr>
                <p:cNvPr id="23578" name="Line 26"/>
                <p:cNvSpPr>
                  <a:spLocks noChangeShapeType="1"/>
                </p:cNvSpPr>
                <p:nvPr/>
              </p:nvSpPr>
              <p:spPr bwMode="auto">
                <a:xfrm>
                  <a:off x="3095" y="2237"/>
                  <a:ext cx="384" cy="0"/>
                </a:xfrm>
                <a:prstGeom prst="line">
                  <a:avLst/>
                </a:prstGeom>
                <a:noFill/>
                <a:ln w="12700">
                  <a:solidFill>
                    <a:schemeClr val="tx1"/>
                  </a:solidFill>
                  <a:round/>
                  <a:headEnd type="none" w="sm" len="sm"/>
                  <a:tailEnd type="none" w="sm" len="sm"/>
                </a:ln>
                <a:effectLst/>
              </p:spPr>
              <p:txBody>
                <a:bodyPr wrap="none" anchor="ctr"/>
                <a:lstStyle/>
                <a:p>
                  <a:endParaRPr lang="da-DK"/>
                </a:p>
              </p:txBody>
            </p:sp>
            <p:sp>
              <p:nvSpPr>
                <p:cNvPr id="23579" name="Line 27"/>
                <p:cNvSpPr>
                  <a:spLocks noChangeShapeType="1"/>
                </p:cNvSpPr>
                <p:nvPr/>
              </p:nvSpPr>
              <p:spPr bwMode="auto">
                <a:xfrm>
                  <a:off x="3095" y="2252"/>
                  <a:ext cx="373" cy="0"/>
                </a:xfrm>
                <a:prstGeom prst="line">
                  <a:avLst/>
                </a:prstGeom>
                <a:noFill/>
                <a:ln w="12700">
                  <a:solidFill>
                    <a:schemeClr val="tx1"/>
                  </a:solidFill>
                  <a:prstDash val="lgDash"/>
                  <a:round/>
                  <a:headEnd type="none" w="sm" len="sm"/>
                  <a:tailEnd type="none" w="sm" len="sm"/>
                </a:ln>
                <a:effectLst/>
              </p:spPr>
              <p:txBody>
                <a:bodyPr wrap="none" anchor="ctr"/>
                <a:lstStyle/>
                <a:p>
                  <a:endParaRPr lang="da-DK"/>
                </a:p>
              </p:txBody>
            </p:sp>
            <p:sp>
              <p:nvSpPr>
                <p:cNvPr id="23580" name="Freeform 28" descr="Large confetti"/>
                <p:cNvSpPr>
                  <a:spLocks/>
                </p:cNvSpPr>
                <p:nvPr/>
              </p:nvSpPr>
              <p:spPr bwMode="auto">
                <a:xfrm>
                  <a:off x="3178" y="2517"/>
                  <a:ext cx="219" cy="219"/>
                </a:xfrm>
                <a:custGeom>
                  <a:avLst/>
                  <a:gdLst/>
                  <a:ahLst/>
                  <a:cxnLst>
                    <a:cxn ang="0">
                      <a:pos x="0" y="0"/>
                    </a:cxn>
                    <a:cxn ang="0">
                      <a:pos x="31" y="124"/>
                    </a:cxn>
                    <a:cxn ang="0">
                      <a:pos x="62" y="186"/>
                    </a:cxn>
                    <a:cxn ang="0">
                      <a:pos x="93" y="218"/>
                    </a:cxn>
                    <a:cxn ang="0">
                      <a:pos x="124" y="218"/>
                    </a:cxn>
                    <a:cxn ang="0">
                      <a:pos x="155" y="186"/>
                    </a:cxn>
                    <a:cxn ang="0">
                      <a:pos x="186" y="124"/>
                    </a:cxn>
                    <a:cxn ang="0">
                      <a:pos x="218" y="0"/>
                    </a:cxn>
                    <a:cxn ang="0">
                      <a:pos x="197" y="62"/>
                    </a:cxn>
                    <a:cxn ang="0">
                      <a:pos x="166" y="124"/>
                    </a:cxn>
                    <a:cxn ang="0">
                      <a:pos x="134" y="155"/>
                    </a:cxn>
                    <a:cxn ang="0">
                      <a:pos x="130" y="157"/>
                    </a:cxn>
                    <a:cxn ang="0">
                      <a:pos x="103" y="155"/>
                    </a:cxn>
                    <a:cxn ang="0">
                      <a:pos x="72" y="155"/>
                    </a:cxn>
                    <a:cxn ang="0">
                      <a:pos x="51" y="124"/>
                    </a:cxn>
                    <a:cxn ang="0">
                      <a:pos x="0" y="0"/>
                    </a:cxn>
                  </a:cxnLst>
                  <a:rect l="0" t="0" r="r" b="b"/>
                  <a:pathLst>
                    <a:path w="219" h="219">
                      <a:moveTo>
                        <a:pt x="0" y="0"/>
                      </a:moveTo>
                      <a:lnTo>
                        <a:pt x="31" y="124"/>
                      </a:lnTo>
                      <a:lnTo>
                        <a:pt x="62" y="186"/>
                      </a:lnTo>
                      <a:lnTo>
                        <a:pt x="93" y="218"/>
                      </a:lnTo>
                      <a:lnTo>
                        <a:pt x="124" y="218"/>
                      </a:lnTo>
                      <a:lnTo>
                        <a:pt x="155" y="186"/>
                      </a:lnTo>
                      <a:lnTo>
                        <a:pt x="186" y="124"/>
                      </a:lnTo>
                      <a:lnTo>
                        <a:pt x="218" y="0"/>
                      </a:lnTo>
                      <a:lnTo>
                        <a:pt x="197" y="62"/>
                      </a:lnTo>
                      <a:lnTo>
                        <a:pt x="166" y="124"/>
                      </a:lnTo>
                      <a:lnTo>
                        <a:pt x="134" y="155"/>
                      </a:lnTo>
                      <a:lnTo>
                        <a:pt x="130" y="157"/>
                      </a:lnTo>
                      <a:lnTo>
                        <a:pt x="103" y="155"/>
                      </a:lnTo>
                      <a:lnTo>
                        <a:pt x="72" y="155"/>
                      </a:lnTo>
                      <a:lnTo>
                        <a:pt x="51" y="124"/>
                      </a:lnTo>
                      <a:lnTo>
                        <a:pt x="0" y="0"/>
                      </a:lnTo>
                    </a:path>
                  </a:pathLst>
                </a:custGeom>
                <a:pattFill prst="lgConfetti">
                  <a:fgClr>
                    <a:schemeClr val="accent1"/>
                  </a:fgClr>
                  <a:bgClr>
                    <a:srgbClr val="0033CC"/>
                  </a:bgClr>
                </a:pattFill>
                <a:ln w="12700" cap="rnd" cmpd="sng">
                  <a:solidFill>
                    <a:schemeClr val="tx1"/>
                  </a:solidFill>
                  <a:prstDash val="solid"/>
                  <a:round/>
                  <a:headEnd/>
                  <a:tailEnd/>
                </a:ln>
                <a:effectLst/>
              </p:spPr>
              <p:txBody>
                <a:bodyPr/>
                <a:lstStyle/>
                <a:p>
                  <a:endParaRPr lang="da-DK"/>
                </a:p>
              </p:txBody>
            </p:sp>
          </p:grpSp>
          <p:grpSp>
            <p:nvGrpSpPr>
              <p:cNvPr id="23581" name="Group 29"/>
              <p:cNvGrpSpPr>
                <a:grpSpLocks/>
              </p:cNvGrpSpPr>
              <p:nvPr/>
            </p:nvGrpSpPr>
            <p:grpSpPr bwMode="auto">
              <a:xfrm>
                <a:off x="4223" y="2112"/>
                <a:ext cx="529" cy="624"/>
                <a:chOff x="4223" y="2112"/>
                <a:chExt cx="529" cy="624"/>
              </a:xfrm>
            </p:grpSpPr>
            <p:grpSp>
              <p:nvGrpSpPr>
                <p:cNvPr id="23582" name="Group 30"/>
                <p:cNvGrpSpPr>
                  <a:grpSpLocks/>
                </p:cNvGrpSpPr>
                <p:nvPr/>
              </p:nvGrpSpPr>
              <p:grpSpPr bwMode="auto">
                <a:xfrm>
                  <a:off x="4223" y="2159"/>
                  <a:ext cx="529" cy="577"/>
                  <a:chOff x="4223" y="2159"/>
                  <a:chExt cx="529" cy="577"/>
                </a:xfrm>
              </p:grpSpPr>
              <p:sp>
                <p:nvSpPr>
                  <p:cNvPr id="23583" name="Freeform 31"/>
                  <p:cNvSpPr>
                    <a:spLocks/>
                  </p:cNvSpPr>
                  <p:nvPr/>
                </p:nvSpPr>
                <p:spPr bwMode="auto">
                  <a:xfrm>
                    <a:off x="4223" y="2159"/>
                    <a:ext cx="270" cy="577"/>
                  </a:xfrm>
                  <a:custGeom>
                    <a:avLst/>
                    <a:gdLst/>
                    <a:ahLst/>
                    <a:cxnLst>
                      <a:cxn ang="0">
                        <a:pos x="0" y="0"/>
                      </a:cxn>
                      <a:cxn ang="0">
                        <a:pos x="31" y="15"/>
                      </a:cxn>
                      <a:cxn ang="0">
                        <a:pos x="72" y="77"/>
                      </a:cxn>
                      <a:cxn ang="0">
                        <a:pos x="124" y="249"/>
                      </a:cxn>
                      <a:cxn ang="0">
                        <a:pos x="186" y="482"/>
                      </a:cxn>
                      <a:cxn ang="0">
                        <a:pos x="217" y="544"/>
                      </a:cxn>
                      <a:cxn ang="0">
                        <a:pos x="248" y="576"/>
                      </a:cxn>
                      <a:cxn ang="0">
                        <a:pos x="269" y="576"/>
                      </a:cxn>
                    </a:cxnLst>
                    <a:rect l="0" t="0" r="r" b="b"/>
                    <a:pathLst>
                      <a:path w="270" h="577">
                        <a:moveTo>
                          <a:pt x="0" y="0"/>
                        </a:moveTo>
                        <a:lnTo>
                          <a:pt x="31" y="15"/>
                        </a:lnTo>
                        <a:lnTo>
                          <a:pt x="72" y="77"/>
                        </a:lnTo>
                        <a:lnTo>
                          <a:pt x="124" y="249"/>
                        </a:lnTo>
                        <a:lnTo>
                          <a:pt x="186" y="482"/>
                        </a:lnTo>
                        <a:lnTo>
                          <a:pt x="217" y="544"/>
                        </a:lnTo>
                        <a:lnTo>
                          <a:pt x="248" y="576"/>
                        </a:lnTo>
                        <a:lnTo>
                          <a:pt x="269" y="576"/>
                        </a:lnTo>
                      </a:path>
                    </a:pathLst>
                  </a:custGeom>
                  <a:noFill/>
                  <a:ln w="25400" cap="rnd" cmpd="sng">
                    <a:solidFill>
                      <a:schemeClr val="tx1"/>
                    </a:solidFill>
                    <a:prstDash val="solid"/>
                    <a:round/>
                    <a:headEnd type="none" w="sm" len="sm"/>
                    <a:tailEnd type="none" w="sm" len="sm"/>
                  </a:ln>
                  <a:effectLst/>
                </p:spPr>
                <p:txBody>
                  <a:bodyPr/>
                  <a:lstStyle/>
                  <a:p>
                    <a:endParaRPr lang="da-DK"/>
                  </a:p>
                </p:txBody>
              </p:sp>
              <p:sp>
                <p:nvSpPr>
                  <p:cNvPr id="23584" name="Freeform 32"/>
                  <p:cNvSpPr>
                    <a:spLocks/>
                  </p:cNvSpPr>
                  <p:nvPr/>
                </p:nvSpPr>
                <p:spPr bwMode="auto">
                  <a:xfrm>
                    <a:off x="4482" y="2159"/>
                    <a:ext cx="270" cy="577"/>
                  </a:xfrm>
                  <a:custGeom>
                    <a:avLst/>
                    <a:gdLst/>
                    <a:ahLst/>
                    <a:cxnLst>
                      <a:cxn ang="0">
                        <a:pos x="269" y="0"/>
                      </a:cxn>
                      <a:cxn ang="0">
                        <a:pos x="237" y="15"/>
                      </a:cxn>
                      <a:cxn ang="0">
                        <a:pos x="196" y="77"/>
                      </a:cxn>
                      <a:cxn ang="0">
                        <a:pos x="144" y="249"/>
                      </a:cxn>
                      <a:cxn ang="0">
                        <a:pos x="82" y="482"/>
                      </a:cxn>
                      <a:cxn ang="0">
                        <a:pos x="51" y="544"/>
                      </a:cxn>
                      <a:cxn ang="0">
                        <a:pos x="20" y="576"/>
                      </a:cxn>
                      <a:cxn ang="0">
                        <a:pos x="0" y="576"/>
                      </a:cxn>
                    </a:cxnLst>
                    <a:rect l="0" t="0" r="r" b="b"/>
                    <a:pathLst>
                      <a:path w="270" h="577">
                        <a:moveTo>
                          <a:pt x="269" y="0"/>
                        </a:moveTo>
                        <a:lnTo>
                          <a:pt x="237" y="15"/>
                        </a:lnTo>
                        <a:lnTo>
                          <a:pt x="196" y="77"/>
                        </a:lnTo>
                        <a:lnTo>
                          <a:pt x="144" y="249"/>
                        </a:lnTo>
                        <a:lnTo>
                          <a:pt x="82" y="482"/>
                        </a:lnTo>
                        <a:lnTo>
                          <a:pt x="51" y="544"/>
                        </a:lnTo>
                        <a:lnTo>
                          <a:pt x="20" y="576"/>
                        </a:lnTo>
                        <a:lnTo>
                          <a:pt x="0" y="576"/>
                        </a:lnTo>
                      </a:path>
                    </a:pathLst>
                  </a:custGeom>
                  <a:noFill/>
                  <a:ln w="25400" cap="rnd" cmpd="sng">
                    <a:solidFill>
                      <a:schemeClr val="tx1"/>
                    </a:solidFill>
                    <a:prstDash val="solid"/>
                    <a:round/>
                    <a:headEnd type="none" w="sm" len="sm"/>
                    <a:tailEnd type="none" w="sm" len="sm"/>
                  </a:ln>
                  <a:effectLst/>
                </p:spPr>
                <p:txBody>
                  <a:bodyPr/>
                  <a:lstStyle/>
                  <a:p>
                    <a:endParaRPr lang="da-DK"/>
                  </a:p>
                </p:txBody>
              </p:sp>
            </p:grpSp>
            <p:sp>
              <p:nvSpPr>
                <p:cNvPr id="23585" name="Line 33"/>
                <p:cNvSpPr>
                  <a:spLocks noChangeShapeType="1"/>
                </p:cNvSpPr>
                <p:nvPr/>
              </p:nvSpPr>
              <p:spPr bwMode="auto">
                <a:xfrm>
                  <a:off x="4295" y="2237"/>
                  <a:ext cx="384" cy="0"/>
                </a:xfrm>
                <a:prstGeom prst="line">
                  <a:avLst/>
                </a:prstGeom>
                <a:noFill/>
                <a:ln w="12700">
                  <a:solidFill>
                    <a:schemeClr val="tx1"/>
                  </a:solidFill>
                  <a:round/>
                  <a:headEnd type="none" w="sm" len="sm"/>
                  <a:tailEnd type="none" w="sm" len="sm"/>
                </a:ln>
                <a:effectLst/>
              </p:spPr>
              <p:txBody>
                <a:bodyPr wrap="none" anchor="ctr"/>
                <a:lstStyle/>
                <a:p>
                  <a:endParaRPr lang="da-DK"/>
                </a:p>
              </p:txBody>
            </p:sp>
            <p:sp>
              <p:nvSpPr>
                <p:cNvPr id="23586" name="Line 34"/>
                <p:cNvSpPr>
                  <a:spLocks noChangeShapeType="1"/>
                </p:cNvSpPr>
                <p:nvPr/>
              </p:nvSpPr>
              <p:spPr bwMode="auto">
                <a:xfrm>
                  <a:off x="4295" y="2252"/>
                  <a:ext cx="373" cy="0"/>
                </a:xfrm>
                <a:prstGeom prst="line">
                  <a:avLst/>
                </a:prstGeom>
                <a:noFill/>
                <a:ln w="12700">
                  <a:solidFill>
                    <a:schemeClr val="tx1"/>
                  </a:solidFill>
                  <a:prstDash val="lgDash"/>
                  <a:round/>
                  <a:headEnd type="none" w="sm" len="sm"/>
                  <a:tailEnd type="none" w="sm" len="sm"/>
                </a:ln>
                <a:effectLst/>
              </p:spPr>
              <p:txBody>
                <a:bodyPr wrap="none" anchor="ctr"/>
                <a:lstStyle/>
                <a:p>
                  <a:endParaRPr lang="da-DK"/>
                </a:p>
              </p:txBody>
            </p:sp>
            <p:sp>
              <p:nvSpPr>
                <p:cNvPr id="23587" name="Freeform 35" descr="Large confetti"/>
                <p:cNvSpPr>
                  <a:spLocks/>
                </p:cNvSpPr>
                <p:nvPr/>
              </p:nvSpPr>
              <p:spPr bwMode="auto">
                <a:xfrm>
                  <a:off x="4223" y="2112"/>
                  <a:ext cx="529" cy="624"/>
                </a:xfrm>
                <a:custGeom>
                  <a:avLst/>
                  <a:gdLst/>
                  <a:ahLst/>
                  <a:cxnLst>
                    <a:cxn ang="0">
                      <a:pos x="0" y="46"/>
                    </a:cxn>
                    <a:cxn ang="0">
                      <a:pos x="31" y="62"/>
                    </a:cxn>
                    <a:cxn ang="0">
                      <a:pos x="72" y="124"/>
                    </a:cxn>
                    <a:cxn ang="0">
                      <a:pos x="124" y="295"/>
                    </a:cxn>
                    <a:cxn ang="0">
                      <a:pos x="186" y="529"/>
                    </a:cxn>
                    <a:cxn ang="0">
                      <a:pos x="217" y="591"/>
                    </a:cxn>
                    <a:cxn ang="0">
                      <a:pos x="248" y="623"/>
                    </a:cxn>
                    <a:cxn ang="0">
                      <a:pos x="279" y="623"/>
                    </a:cxn>
                    <a:cxn ang="0">
                      <a:pos x="310" y="591"/>
                    </a:cxn>
                    <a:cxn ang="0">
                      <a:pos x="341" y="529"/>
                    </a:cxn>
                    <a:cxn ang="0">
                      <a:pos x="414" y="264"/>
                    </a:cxn>
                    <a:cxn ang="0">
                      <a:pos x="455" y="124"/>
                    </a:cxn>
                    <a:cxn ang="0">
                      <a:pos x="496" y="62"/>
                    </a:cxn>
                    <a:cxn ang="0">
                      <a:pos x="528" y="46"/>
                    </a:cxn>
                    <a:cxn ang="0">
                      <a:pos x="528" y="0"/>
                    </a:cxn>
                    <a:cxn ang="0">
                      <a:pos x="496" y="15"/>
                    </a:cxn>
                    <a:cxn ang="0">
                      <a:pos x="445" y="93"/>
                    </a:cxn>
                    <a:cxn ang="0">
                      <a:pos x="403" y="218"/>
                    </a:cxn>
                    <a:cxn ang="0">
                      <a:pos x="341" y="467"/>
                    </a:cxn>
                    <a:cxn ang="0">
                      <a:pos x="310" y="545"/>
                    </a:cxn>
                    <a:cxn ang="0">
                      <a:pos x="279" y="576"/>
                    </a:cxn>
                    <a:cxn ang="0">
                      <a:pos x="258" y="576"/>
                    </a:cxn>
                    <a:cxn ang="0">
                      <a:pos x="217" y="545"/>
                    </a:cxn>
                    <a:cxn ang="0">
                      <a:pos x="220" y="553"/>
                    </a:cxn>
                    <a:cxn ang="0">
                      <a:pos x="186" y="482"/>
                    </a:cxn>
                    <a:cxn ang="0">
                      <a:pos x="124" y="233"/>
                    </a:cxn>
                    <a:cxn ang="0">
                      <a:pos x="128" y="238"/>
                    </a:cxn>
                    <a:cxn ang="0">
                      <a:pos x="82" y="93"/>
                    </a:cxn>
                    <a:cxn ang="0">
                      <a:pos x="31" y="31"/>
                    </a:cxn>
                    <a:cxn ang="0">
                      <a:pos x="0" y="15"/>
                    </a:cxn>
                    <a:cxn ang="0">
                      <a:pos x="0" y="46"/>
                    </a:cxn>
                  </a:cxnLst>
                  <a:rect l="0" t="0" r="r" b="b"/>
                  <a:pathLst>
                    <a:path w="529" h="624">
                      <a:moveTo>
                        <a:pt x="0" y="46"/>
                      </a:moveTo>
                      <a:lnTo>
                        <a:pt x="31" y="62"/>
                      </a:lnTo>
                      <a:lnTo>
                        <a:pt x="72" y="124"/>
                      </a:lnTo>
                      <a:lnTo>
                        <a:pt x="124" y="295"/>
                      </a:lnTo>
                      <a:lnTo>
                        <a:pt x="186" y="529"/>
                      </a:lnTo>
                      <a:lnTo>
                        <a:pt x="217" y="591"/>
                      </a:lnTo>
                      <a:lnTo>
                        <a:pt x="248" y="623"/>
                      </a:lnTo>
                      <a:lnTo>
                        <a:pt x="279" y="623"/>
                      </a:lnTo>
                      <a:lnTo>
                        <a:pt x="310" y="591"/>
                      </a:lnTo>
                      <a:lnTo>
                        <a:pt x="341" y="529"/>
                      </a:lnTo>
                      <a:lnTo>
                        <a:pt x="414" y="264"/>
                      </a:lnTo>
                      <a:lnTo>
                        <a:pt x="455" y="124"/>
                      </a:lnTo>
                      <a:lnTo>
                        <a:pt x="496" y="62"/>
                      </a:lnTo>
                      <a:lnTo>
                        <a:pt x="528" y="46"/>
                      </a:lnTo>
                      <a:lnTo>
                        <a:pt x="528" y="0"/>
                      </a:lnTo>
                      <a:lnTo>
                        <a:pt x="496" y="15"/>
                      </a:lnTo>
                      <a:lnTo>
                        <a:pt x="445" y="93"/>
                      </a:lnTo>
                      <a:lnTo>
                        <a:pt x="403" y="218"/>
                      </a:lnTo>
                      <a:lnTo>
                        <a:pt x="341" y="467"/>
                      </a:lnTo>
                      <a:lnTo>
                        <a:pt x="310" y="545"/>
                      </a:lnTo>
                      <a:lnTo>
                        <a:pt x="279" y="576"/>
                      </a:lnTo>
                      <a:lnTo>
                        <a:pt x="258" y="576"/>
                      </a:lnTo>
                      <a:lnTo>
                        <a:pt x="217" y="545"/>
                      </a:lnTo>
                      <a:lnTo>
                        <a:pt x="220" y="553"/>
                      </a:lnTo>
                      <a:lnTo>
                        <a:pt x="186" y="482"/>
                      </a:lnTo>
                      <a:lnTo>
                        <a:pt x="124" y="233"/>
                      </a:lnTo>
                      <a:lnTo>
                        <a:pt x="128" y="238"/>
                      </a:lnTo>
                      <a:lnTo>
                        <a:pt x="82" y="93"/>
                      </a:lnTo>
                      <a:lnTo>
                        <a:pt x="31" y="31"/>
                      </a:lnTo>
                      <a:lnTo>
                        <a:pt x="0" y="15"/>
                      </a:lnTo>
                      <a:lnTo>
                        <a:pt x="0" y="46"/>
                      </a:lnTo>
                    </a:path>
                  </a:pathLst>
                </a:custGeom>
                <a:pattFill prst="lgConfetti">
                  <a:fgClr>
                    <a:schemeClr val="accent1"/>
                  </a:fgClr>
                  <a:bgClr>
                    <a:srgbClr val="0033CC"/>
                  </a:bgClr>
                </a:pattFill>
                <a:ln w="12700" cap="rnd" cmpd="sng">
                  <a:solidFill>
                    <a:schemeClr val="tx1"/>
                  </a:solidFill>
                  <a:prstDash val="solid"/>
                  <a:round/>
                  <a:headEnd/>
                  <a:tailEnd/>
                </a:ln>
                <a:effectLst/>
              </p:spPr>
              <p:txBody>
                <a:bodyPr/>
                <a:lstStyle/>
                <a:p>
                  <a:endParaRPr lang="da-DK"/>
                </a:p>
              </p:txBody>
            </p:sp>
          </p:grpSp>
          <p:grpSp>
            <p:nvGrpSpPr>
              <p:cNvPr id="23588" name="Group 36"/>
              <p:cNvGrpSpPr>
                <a:grpSpLocks/>
              </p:cNvGrpSpPr>
              <p:nvPr/>
            </p:nvGrpSpPr>
            <p:grpSpPr bwMode="auto">
              <a:xfrm>
                <a:off x="4799" y="2159"/>
                <a:ext cx="529" cy="577"/>
                <a:chOff x="4799" y="2159"/>
                <a:chExt cx="529" cy="577"/>
              </a:xfrm>
            </p:grpSpPr>
            <p:grpSp>
              <p:nvGrpSpPr>
                <p:cNvPr id="23589" name="Group 37"/>
                <p:cNvGrpSpPr>
                  <a:grpSpLocks/>
                </p:cNvGrpSpPr>
                <p:nvPr/>
              </p:nvGrpSpPr>
              <p:grpSpPr bwMode="auto">
                <a:xfrm>
                  <a:off x="4799" y="2159"/>
                  <a:ext cx="529" cy="577"/>
                  <a:chOff x="4799" y="2159"/>
                  <a:chExt cx="529" cy="577"/>
                </a:xfrm>
              </p:grpSpPr>
              <p:sp>
                <p:nvSpPr>
                  <p:cNvPr id="23590" name="Freeform 38"/>
                  <p:cNvSpPr>
                    <a:spLocks/>
                  </p:cNvSpPr>
                  <p:nvPr/>
                </p:nvSpPr>
                <p:spPr bwMode="auto">
                  <a:xfrm>
                    <a:off x="4799" y="2159"/>
                    <a:ext cx="270" cy="577"/>
                  </a:xfrm>
                  <a:custGeom>
                    <a:avLst/>
                    <a:gdLst/>
                    <a:ahLst/>
                    <a:cxnLst>
                      <a:cxn ang="0">
                        <a:pos x="0" y="0"/>
                      </a:cxn>
                      <a:cxn ang="0">
                        <a:pos x="31" y="15"/>
                      </a:cxn>
                      <a:cxn ang="0">
                        <a:pos x="72" y="77"/>
                      </a:cxn>
                      <a:cxn ang="0">
                        <a:pos x="124" y="249"/>
                      </a:cxn>
                      <a:cxn ang="0">
                        <a:pos x="186" y="482"/>
                      </a:cxn>
                      <a:cxn ang="0">
                        <a:pos x="217" y="544"/>
                      </a:cxn>
                      <a:cxn ang="0">
                        <a:pos x="248" y="576"/>
                      </a:cxn>
                      <a:cxn ang="0">
                        <a:pos x="269" y="576"/>
                      </a:cxn>
                    </a:cxnLst>
                    <a:rect l="0" t="0" r="r" b="b"/>
                    <a:pathLst>
                      <a:path w="270" h="577">
                        <a:moveTo>
                          <a:pt x="0" y="0"/>
                        </a:moveTo>
                        <a:lnTo>
                          <a:pt x="31" y="15"/>
                        </a:lnTo>
                        <a:lnTo>
                          <a:pt x="72" y="77"/>
                        </a:lnTo>
                        <a:lnTo>
                          <a:pt x="124" y="249"/>
                        </a:lnTo>
                        <a:lnTo>
                          <a:pt x="186" y="482"/>
                        </a:lnTo>
                        <a:lnTo>
                          <a:pt x="217" y="544"/>
                        </a:lnTo>
                        <a:lnTo>
                          <a:pt x="248" y="576"/>
                        </a:lnTo>
                        <a:lnTo>
                          <a:pt x="269" y="576"/>
                        </a:lnTo>
                      </a:path>
                    </a:pathLst>
                  </a:custGeom>
                  <a:noFill/>
                  <a:ln w="25400" cap="rnd" cmpd="sng">
                    <a:solidFill>
                      <a:schemeClr val="tx1"/>
                    </a:solidFill>
                    <a:prstDash val="solid"/>
                    <a:round/>
                    <a:headEnd type="none" w="sm" len="sm"/>
                    <a:tailEnd type="none" w="sm" len="sm"/>
                  </a:ln>
                  <a:effectLst/>
                </p:spPr>
                <p:txBody>
                  <a:bodyPr/>
                  <a:lstStyle/>
                  <a:p>
                    <a:endParaRPr lang="da-DK"/>
                  </a:p>
                </p:txBody>
              </p:sp>
              <p:sp>
                <p:nvSpPr>
                  <p:cNvPr id="23591" name="Freeform 39"/>
                  <p:cNvSpPr>
                    <a:spLocks/>
                  </p:cNvSpPr>
                  <p:nvPr/>
                </p:nvSpPr>
                <p:spPr bwMode="auto">
                  <a:xfrm>
                    <a:off x="5058" y="2159"/>
                    <a:ext cx="270" cy="577"/>
                  </a:xfrm>
                  <a:custGeom>
                    <a:avLst/>
                    <a:gdLst/>
                    <a:ahLst/>
                    <a:cxnLst>
                      <a:cxn ang="0">
                        <a:pos x="269" y="0"/>
                      </a:cxn>
                      <a:cxn ang="0">
                        <a:pos x="237" y="15"/>
                      </a:cxn>
                      <a:cxn ang="0">
                        <a:pos x="196" y="77"/>
                      </a:cxn>
                      <a:cxn ang="0">
                        <a:pos x="144" y="249"/>
                      </a:cxn>
                      <a:cxn ang="0">
                        <a:pos x="82" y="482"/>
                      </a:cxn>
                      <a:cxn ang="0">
                        <a:pos x="51" y="544"/>
                      </a:cxn>
                      <a:cxn ang="0">
                        <a:pos x="20" y="576"/>
                      </a:cxn>
                      <a:cxn ang="0">
                        <a:pos x="0" y="576"/>
                      </a:cxn>
                    </a:cxnLst>
                    <a:rect l="0" t="0" r="r" b="b"/>
                    <a:pathLst>
                      <a:path w="270" h="577">
                        <a:moveTo>
                          <a:pt x="269" y="0"/>
                        </a:moveTo>
                        <a:lnTo>
                          <a:pt x="237" y="15"/>
                        </a:lnTo>
                        <a:lnTo>
                          <a:pt x="196" y="77"/>
                        </a:lnTo>
                        <a:lnTo>
                          <a:pt x="144" y="249"/>
                        </a:lnTo>
                        <a:lnTo>
                          <a:pt x="82" y="482"/>
                        </a:lnTo>
                        <a:lnTo>
                          <a:pt x="51" y="544"/>
                        </a:lnTo>
                        <a:lnTo>
                          <a:pt x="20" y="576"/>
                        </a:lnTo>
                        <a:lnTo>
                          <a:pt x="0" y="576"/>
                        </a:lnTo>
                      </a:path>
                    </a:pathLst>
                  </a:custGeom>
                  <a:noFill/>
                  <a:ln w="25400" cap="rnd" cmpd="sng">
                    <a:solidFill>
                      <a:schemeClr val="tx1"/>
                    </a:solidFill>
                    <a:prstDash val="solid"/>
                    <a:round/>
                    <a:headEnd type="none" w="sm" len="sm"/>
                    <a:tailEnd type="none" w="sm" len="sm"/>
                  </a:ln>
                  <a:effectLst/>
                </p:spPr>
                <p:txBody>
                  <a:bodyPr/>
                  <a:lstStyle/>
                  <a:p>
                    <a:endParaRPr lang="da-DK"/>
                  </a:p>
                </p:txBody>
              </p:sp>
            </p:grpSp>
            <p:sp>
              <p:nvSpPr>
                <p:cNvPr id="23592" name="Line 40"/>
                <p:cNvSpPr>
                  <a:spLocks noChangeShapeType="1"/>
                </p:cNvSpPr>
                <p:nvPr/>
              </p:nvSpPr>
              <p:spPr bwMode="auto">
                <a:xfrm>
                  <a:off x="4871" y="2237"/>
                  <a:ext cx="384" cy="0"/>
                </a:xfrm>
                <a:prstGeom prst="line">
                  <a:avLst/>
                </a:prstGeom>
                <a:noFill/>
                <a:ln w="12700">
                  <a:solidFill>
                    <a:schemeClr val="tx1"/>
                  </a:solidFill>
                  <a:round/>
                  <a:headEnd type="none" w="sm" len="sm"/>
                  <a:tailEnd type="none" w="sm" len="sm"/>
                </a:ln>
                <a:effectLst/>
              </p:spPr>
              <p:txBody>
                <a:bodyPr wrap="none" anchor="ctr"/>
                <a:lstStyle/>
                <a:p>
                  <a:endParaRPr lang="da-DK"/>
                </a:p>
              </p:txBody>
            </p:sp>
            <p:sp>
              <p:nvSpPr>
                <p:cNvPr id="23593" name="Line 41"/>
                <p:cNvSpPr>
                  <a:spLocks noChangeShapeType="1"/>
                </p:cNvSpPr>
                <p:nvPr/>
              </p:nvSpPr>
              <p:spPr bwMode="auto">
                <a:xfrm>
                  <a:off x="4871" y="2252"/>
                  <a:ext cx="373" cy="0"/>
                </a:xfrm>
                <a:prstGeom prst="line">
                  <a:avLst/>
                </a:prstGeom>
                <a:noFill/>
                <a:ln w="12700">
                  <a:solidFill>
                    <a:schemeClr val="tx1"/>
                  </a:solidFill>
                  <a:prstDash val="lgDash"/>
                  <a:round/>
                  <a:headEnd type="none" w="sm" len="sm"/>
                  <a:tailEnd type="none" w="sm" len="sm"/>
                </a:ln>
                <a:effectLst/>
              </p:spPr>
              <p:txBody>
                <a:bodyPr wrap="none" anchor="ctr"/>
                <a:lstStyle/>
                <a:p>
                  <a:endParaRPr lang="da-DK"/>
                </a:p>
              </p:txBody>
            </p:sp>
            <p:sp>
              <p:nvSpPr>
                <p:cNvPr id="23594" name="Freeform 42" descr="Large confetti"/>
                <p:cNvSpPr>
                  <a:spLocks/>
                </p:cNvSpPr>
                <p:nvPr/>
              </p:nvSpPr>
              <p:spPr bwMode="auto">
                <a:xfrm>
                  <a:off x="4799" y="2159"/>
                  <a:ext cx="529" cy="577"/>
                </a:xfrm>
                <a:custGeom>
                  <a:avLst/>
                  <a:gdLst/>
                  <a:ahLst/>
                  <a:cxnLst>
                    <a:cxn ang="0">
                      <a:pos x="0" y="0"/>
                    </a:cxn>
                    <a:cxn ang="0">
                      <a:pos x="31" y="15"/>
                    </a:cxn>
                    <a:cxn ang="0">
                      <a:pos x="72" y="77"/>
                    </a:cxn>
                    <a:cxn ang="0">
                      <a:pos x="124" y="249"/>
                    </a:cxn>
                    <a:cxn ang="0">
                      <a:pos x="186" y="482"/>
                    </a:cxn>
                    <a:cxn ang="0">
                      <a:pos x="217" y="544"/>
                    </a:cxn>
                    <a:cxn ang="0">
                      <a:pos x="248" y="576"/>
                    </a:cxn>
                    <a:cxn ang="0">
                      <a:pos x="279" y="576"/>
                    </a:cxn>
                    <a:cxn ang="0">
                      <a:pos x="310" y="544"/>
                    </a:cxn>
                    <a:cxn ang="0">
                      <a:pos x="341" y="482"/>
                    </a:cxn>
                    <a:cxn ang="0">
                      <a:pos x="403" y="249"/>
                    </a:cxn>
                    <a:cxn ang="0">
                      <a:pos x="455" y="77"/>
                    </a:cxn>
                    <a:cxn ang="0">
                      <a:pos x="496" y="15"/>
                    </a:cxn>
                    <a:cxn ang="0">
                      <a:pos x="528" y="0"/>
                    </a:cxn>
                    <a:cxn ang="0">
                      <a:pos x="496" y="15"/>
                    </a:cxn>
                    <a:cxn ang="0">
                      <a:pos x="455" y="62"/>
                    </a:cxn>
                    <a:cxn ang="0">
                      <a:pos x="434" y="108"/>
                    </a:cxn>
                    <a:cxn ang="0">
                      <a:pos x="383" y="249"/>
                    </a:cxn>
                    <a:cxn ang="0">
                      <a:pos x="341" y="358"/>
                    </a:cxn>
                    <a:cxn ang="0">
                      <a:pos x="310" y="435"/>
                    </a:cxn>
                    <a:cxn ang="0">
                      <a:pos x="312" y="429"/>
                    </a:cxn>
                    <a:cxn ang="0">
                      <a:pos x="269" y="451"/>
                    </a:cxn>
                    <a:cxn ang="0">
                      <a:pos x="217" y="420"/>
                    </a:cxn>
                    <a:cxn ang="0">
                      <a:pos x="144" y="249"/>
                    </a:cxn>
                    <a:cxn ang="0">
                      <a:pos x="72" y="62"/>
                    </a:cxn>
                    <a:cxn ang="0">
                      <a:pos x="31" y="15"/>
                    </a:cxn>
                    <a:cxn ang="0">
                      <a:pos x="33" y="10"/>
                    </a:cxn>
                    <a:cxn ang="0">
                      <a:pos x="0" y="0"/>
                    </a:cxn>
                  </a:cxnLst>
                  <a:rect l="0" t="0" r="r" b="b"/>
                  <a:pathLst>
                    <a:path w="529" h="577">
                      <a:moveTo>
                        <a:pt x="0" y="0"/>
                      </a:moveTo>
                      <a:lnTo>
                        <a:pt x="31" y="15"/>
                      </a:lnTo>
                      <a:lnTo>
                        <a:pt x="72" y="77"/>
                      </a:lnTo>
                      <a:lnTo>
                        <a:pt x="124" y="249"/>
                      </a:lnTo>
                      <a:lnTo>
                        <a:pt x="186" y="482"/>
                      </a:lnTo>
                      <a:lnTo>
                        <a:pt x="217" y="544"/>
                      </a:lnTo>
                      <a:lnTo>
                        <a:pt x="248" y="576"/>
                      </a:lnTo>
                      <a:lnTo>
                        <a:pt x="279" y="576"/>
                      </a:lnTo>
                      <a:lnTo>
                        <a:pt x="310" y="544"/>
                      </a:lnTo>
                      <a:lnTo>
                        <a:pt x="341" y="482"/>
                      </a:lnTo>
                      <a:lnTo>
                        <a:pt x="403" y="249"/>
                      </a:lnTo>
                      <a:lnTo>
                        <a:pt x="455" y="77"/>
                      </a:lnTo>
                      <a:lnTo>
                        <a:pt x="496" y="15"/>
                      </a:lnTo>
                      <a:lnTo>
                        <a:pt x="528" y="0"/>
                      </a:lnTo>
                      <a:lnTo>
                        <a:pt x="496" y="15"/>
                      </a:lnTo>
                      <a:lnTo>
                        <a:pt x="455" y="62"/>
                      </a:lnTo>
                      <a:lnTo>
                        <a:pt x="434" y="108"/>
                      </a:lnTo>
                      <a:lnTo>
                        <a:pt x="383" y="249"/>
                      </a:lnTo>
                      <a:lnTo>
                        <a:pt x="341" y="358"/>
                      </a:lnTo>
                      <a:lnTo>
                        <a:pt x="310" y="435"/>
                      </a:lnTo>
                      <a:lnTo>
                        <a:pt x="312" y="429"/>
                      </a:lnTo>
                      <a:lnTo>
                        <a:pt x="269" y="451"/>
                      </a:lnTo>
                      <a:lnTo>
                        <a:pt x="217" y="420"/>
                      </a:lnTo>
                      <a:lnTo>
                        <a:pt x="144" y="249"/>
                      </a:lnTo>
                      <a:lnTo>
                        <a:pt x="72" y="62"/>
                      </a:lnTo>
                      <a:lnTo>
                        <a:pt x="31" y="15"/>
                      </a:lnTo>
                      <a:lnTo>
                        <a:pt x="33" y="10"/>
                      </a:lnTo>
                      <a:lnTo>
                        <a:pt x="0" y="0"/>
                      </a:lnTo>
                    </a:path>
                  </a:pathLst>
                </a:custGeom>
                <a:pattFill prst="lgConfetti">
                  <a:fgClr>
                    <a:schemeClr val="accent1"/>
                  </a:fgClr>
                  <a:bgClr>
                    <a:srgbClr val="0033CC"/>
                  </a:bgClr>
                </a:pattFill>
                <a:ln w="12700" cap="rnd" cmpd="sng">
                  <a:solidFill>
                    <a:schemeClr val="tx1"/>
                  </a:solidFill>
                  <a:prstDash val="solid"/>
                  <a:round/>
                  <a:headEnd/>
                  <a:tailEnd/>
                </a:ln>
                <a:effectLst/>
              </p:spPr>
              <p:txBody>
                <a:bodyPr/>
                <a:lstStyle/>
                <a:p>
                  <a:endParaRPr lang="da-DK"/>
                </a:p>
              </p:txBody>
            </p:sp>
          </p:grpSp>
        </p:grpSp>
      </p:grpSp>
      <p:grpSp>
        <p:nvGrpSpPr>
          <p:cNvPr id="23595" name="Group 43"/>
          <p:cNvGrpSpPr>
            <a:grpSpLocks/>
          </p:cNvGrpSpPr>
          <p:nvPr/>
        </p:nvGrpSpPr>
        <p:grpSpPr bwMode="auto">
          <a:xfrm>
            <a:off x="4114800" y="5105400"/>
            <a:ext cx="4864100" cy="1592263"/>
            <a:chOff x="2307" y="3123"/>
            <a:chExt cx="3064" cy="1096"/>
          </a:xfrm>
        </p:grpSpPr>
        <p:sp>
          <p:nvSpPr>
            <p:cNvPr id="23596" name="Rectangle 44"/>
            <p:cNvSpPr>
              <a:spLocks noChangeArrowheads="1"/>
            </p:cNvSpPr>
            <p:nvPr/>
          </p:nvSpPr>
          <p:spPr bwMode="auto">
            <a:xfrm>
              <a:off x="2307" y="3123"/>
              <a:ext cx="3064" cy="1096"/>
            </a:xfrm>
            <a:prstGeom prst="rect">
              <a:avLst/>
            </a:prstGeom>
            <a:solidFill>
              <a:schemeClr val="accent1"/>
            </a:solidFill>
            <a:ln w="12700">
              <a:solidFill>
                <a:schemeClr val="tx1"/>
              </a:solidFill>
              <a:miter lim="800000"/>
              <a:headEnd/>
              <a:tailEnd/>
            </a:ln>
            <a:effectLst/>
          </p:spPr>
          <p:txBody>
            <a:bodyPr wrap="none" anchor="ctr"/>
            <a:lstStyle/>
            <a:p>
              <a:endParaRPr lang="da-DK">
                <a:solidFill>
                  <a:srgbClr val="FFFFFF"/>
                </a:solidFill>
              </a:endParaRPr>
            </a:p>
          </p:txBody>
        </p:sp>
        <p:sp>
          <p:nvSpPr>
            <p:cNvPr id="23597" name="Rectangle 45"/>
            <p:cNvSpPr>
              <a:spLocks noChangeArrowheads="1"/>
            </p:cNvSpPr>
            <p:nvPr/>
          </p:nvSpPr>
          <p:spPr bwMode="auto">
            <a:xfrm>
              <a:off x="4464" y="3177"/>
              <a:ext cx="852" cy="388"/>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1800" dirty="0">
                  <a:solidFill>
                    <a:schemeClr val="accent6"/>
                  </a:solidFill>
                  <a:latin typeface="Arial" charset="0"/>
                </a:rPr>
                <a:t>Suspended</a:t>
              </a:r>
            </a:p>
            <a:p>
              <a:pPr defTabSz="762000" eaLnBrk="0" hangingPunct="0">
                <a:lnSpc>
                  <a:spcPct val="70000"/>
                </a:lnSpc>
              </a:pPr>
              <a:r>
                <a:rPr lang="en-GB" sz="1800" dirty="0">
                  <a:solidFill>
                    <a:schemeClr val="accent6"/>
                  </a:solidFill>
                  <a:latin typeface="Arial" charset="0"/>
                </a:rPr>
                <a:t>Load</a:t>
              </a:r>
            </a:p>
          </p:txBody>
        </p:sp>
        <p:sp>
          <p:nvSpPr>
            <p:cNvPr id="23598" name="Rectangle 46"/>
            <p:cNvSpPr>
              <a:spLocks noChangeArrowheads="1"/>
            </p:cNvSpPr>
            <p:nvPr/>
          </p:nvSpPr>
          <p:spPr bwMode="auto">
            <a:xfrm>
              <a:off x="4464" y="3579"/>
              <a:ext cx="650" cy="255"/>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1800" dirty="0" err="1">
                  <a:solidFill>
                    <a:schemeClr val="accent6"/>
                  </a:solidFill>
                  <a:latin typeface="Arial" charset="0"/>
                </a:rPr>
                <a:t>Bedload</a:t>
              </a:r>
              <a:endParaRPr lang="en-GB" sz="1800" dirty="0">
                <a:solidFill>
                  <a:schemeClr val="accent6"/>
                </a:solidFill>
                <a:latin typeface="Arial" charset="0"/>
              </a:endParaRPr>
            </a:p>
          </p:txBody>
        </p:sp>
        <p:sp>
          <p:nvSpPr>
            <p:cNvPr id="23599" name="Rectangle 47"/>
            <p:cNvSpPr>
              <a:spLocks noChangeArrowheads="1"/>
            </p:cNvSpPr>
            <p:nvPr/>
          </p:nvSpPr>
          <p:spPr bwMode="auto">
            <a:xfrm>
              <a:off x="4464" y="3819"/>
              <a:ext cx="626" cy="255"/>
            </a:xfrm>
            <a:prstGeom prst="rect">
              <a:avLst/>
            </a:prstGeom>
            <a:noFill/>
            <a:ln w="9525">
              <a:noFill/>
              <a:miter lim="800000"/>
              <a:headEnd/>
              <a:tailEnd/>
            </a:ln>
            <a:effectLst/>
          </p:spPr>
          <p:txBody>
            <a:bodyPr wrap="none" lIns="92075" tIns="46038" rIns="92075" bIns="46038">
              <a:spAutoFit/>
            </a:bodyPr>
            <a:lstStyle/>
            <a:p>
              <a:pPr defTabSz="762000" eaLnBrk="0" hangingPunct="0"/>
              <a:r>
                <a:rPr lang="en-GB" sz="1800" dirty="0">
                  <a:solidFill>
                    <a:schemeClr val="accent6"/>
                  </a:solidFill>
                  <a:latin typeface="Arial" charset="0"/>
                </a:rPr>
                <a:t>Passive</a:t>
              </a:r>
            </a:p>
          </p:txBody>
        </p:sp>
        <p:sp>
          <p:nvSpPr>
            <p:cNvPr id="23600" name="Freeform 48"/>
            <p:cNvSpPr>
              <a:spLocks/>
            </p:cNvSpPr>
            <p:nvPr/>
          </p:nvSpPr>
          <p:spPr bwMode="auto">
            <a:xfrm>
              <a:off x="2536" y="3800"/>
              <a:ext cx="1833" cy="281"/>
            </a:xfrm>
            <a:custGeom>
              <a:avLst/>
              <a:gdLst/>
              <a:ahLst/>
              <a:cxnLst>
                <a:cxn ang="0">
                  <a:pos x="0" y="0"/>
                </a:cxn>
                <a:cxn ang="0">
                  <a:pos x="1832" y="0"/>
                </a:cxn>
                <a:cxn ang="0">
                  <a:pos x="1832" y="280"/>
                </a:cxn>
                <a:cxn ang="0">
                  <a:pos x="0" y="280"/>
                </a:cxn>
                <a:cxn ang="0">
                  <a:pos x="0" y="0"/>
                </a:cxn>
              </a:cxnLst>
              <a:rect l="0" t="0" r="r" b="b"/>
              <a:pathLst>
                <a:path w="1833" h="281">
                  <a:moveTo>
                    <a:pt x="0" y="0"/>
                  </a:moveTo>
                  <a:lnTo>
                    <a:pt x="1832" y="0"/>
                  </a:lnTo>
                  <a:lnTo>
                    <a:pt x="1832" y="280"/>
                  </a:lnTo>
                  <a:lnTo>
                    <a:pt x="0" y="280"/>
                  </a:lnTo>
                  <a:lnTo>
                    <a:pt x="0" y="0"/>
                  </a:lnTo>
                </a:path>
              </a:pathLst>
            </a:custGeom>
            <a:solidFill>
              <a:srgbClr val="B94747"/>
            </a:solidFill>
            <a:ln w="12700" cap="rnd" cmpd="sng">
              <a:solidFill>
                <a:schemeClr val="tx1"/>
              </a:solidFill>
              <a:prstDash val="solid"/>
              <a:round/>
              <a:headEnd/>
              <a:tailEnd/>
            </a:ln>
            <a:effectLst/>
          </p:spPr>
          <p:txBody>
            <a:bodyPr/>
            <a:lstStyle/>
            <a:p>
              <a:endParaRPr lang="da-DK">
                <a:solidFill>
                  <a:srgbClr val="FFFFFF"/>
                </a:solidFill>
              </a:endParaRPr>
            </a:p>
          </p:txBody>
        </p:sp>
        <p:sp>
          <p:nvSpPr>
            <p:cNvPr id="23601" name="Freeform 49" descr="5%"/>
            <p:cNvSpPr>
              <a:spLocks/>
            </p:cNvSpPr>
            <p:nvPr/>
          </p:nvSpPr>
          <p:spPr bwMode="auto">
            <a:xfrm>
              <a:off x="2536" y="3698"/>
              <a:ext cx="1833" cy="103"/>
            </a:xfrm>
            <a:custGeom>
              <a:avLst/>
              <a:gdLst/>
              <a:ahLst/>
              <a:cxnLst>
                <a:cxn ang="0">
                  <a:pos x="0" y="102"/>
                </a:cxn>
                <a:cxn ang="0">
                  <a:pos x="1832" y="102"/>
                </a:cxn>
                <a:cxn ang="0">
                  <a:pos x="1832" y="0"/>
                </a:cxn>
                <a:cxn ang="0">
                  <a:pos x="0" y="0"/>
                </a:cxn>
                <a:cxn ang="0">
                  <a:pos x="0" y="102"/>
                </a:cxn>
              </a:cxnLst>
              <a:rect l="0" t="0" r="r" b="b"/>
              <a:pathLst>
                <a:path w="1833" h="103">
                  <a:moveTo>
                    <a:pt x="0" y="102"/>
                  </a:moveTo>
                  <a:lnTo>
                    <a:pt x="1832" y="102"/>
                  </a:lnTo>
                  <a:lnTo>
                    <a:pt x="1832" y="0"/>
                  </a:lnTo>
                  <a:lnTo>
                    <a:pt x="0" y="0"/>
                  </a:lnTo>
                  <a:lnTo>
                    <a:pt x="0" y="102"/>
                  </a:lnTo>
                </a:path>
              </a:pathLst>
            </a:custGeom>
            <a:pattFill prst="pct5">
              <a:fgClr>
                <a:srgbClr val="DDDDDD"/>
              </a:fgClr>
              <a:bgClr>
                <a:srgbClr val="0033CC"/>
              </a:bgClr>
            </a:pattFill>
            <a:ln w="12700" cap="rnd" cmpd="sng">
              <a:solidFill>
                <a:schemeClr val="tx1"/>
              </a:solidFill>
              <a:prstDash val="solid"/>
              <a:round/>
              <a:headEnd/>
              <a:tailEnd/>
            </a:ln>
            <a:effectLst/>
          </p:spPr>
          <p:txBody>
            <a:bodyPr/>
            <a:lstStyle/>
            <a:p>
              <a:endParaRPr lang="da-DK">
                <a:solidFill>
                  <a:srgbClr val="FFFFFF"/>
                </a:solidFill>
              </a:endParaRPr>
            </a:p>
          </p:txBody>
        </p:sp>
        <p:sp>
          <p:nvSpPr>
            <p:cNvPr id="23602" name="Freeform 50" descr="5%"/>
            <p:cNvSpPr>
              <a:spLocks/>
            </p:cNvSpPr>
            <p:nvPr/>
          </p:nvSpPr>
          <p:spPr bwMode="auto">
            <a:xfrm>
              <a:off x="2536" y="3597"/>
              <a:ext cx="1833" cy="102"/>
            </a:xfrm>
            <a:custGeom>
              <a:avLst/>
              <a:gdLst/>
              <a:ahLst/>
              <a:cxnLst>
                <a:cxn ang="0">
                  <a:pos x="0" y="101"/>
                </a:cxn>
                <a:cxn ang="0">
                  <a:pos x="1832" y="101"/>
                </a:cxn>
                <a:cxn ang="0">
                  <a:pos x="1832" y="0"/>
                </a:cxn>
                <a:cxn ang="0">
                  <a:pos x="0" y="0"/>
                </a:cxn>
                <a:cxn ang="0">
                  <a:pos x="0" y="101"/>
                </a:cxn>
              </a:cxnLst>
              <a:rect l="0" t="0" r="r" b="b"/>
              <a:pathLst>
                <a:path w="1833" h="102">
                  <a:moveTo>
                    <a:pt x="0" y="101"/>
                  </a:moveTo>
                  <a:lnTo>
                    <a:pt x="1832" y="101"/>
                  </a:lnTo>
                  <a:lnTo>
                    <a:pt x="1832" y="0"/>
                  </a:lnTo>
                  <a:lnTo>
                    <a:pt x="0" y="0"/>
                  </a:lnTo>
                  <a:lnTo>
                    <a:pt x="0" y="101"/>
                  </a:lnTo>
                </a:path>
              </a:pathLst>
            </a:custGeom>
            <a:pattFill prst="pct5">
              <a:fgClr>
                <a:srgbClr val="DDDDDD"/>
              </a:fgClr>
              <a:bgClr>
                <a:srgbClr val="0033CC"/>
              </a:bgClr>
            </a:pattFill>
            <a:ln w="12700" cap="rnd" cmpd="sng">
              <a:solidFill>
                <a:schemeClr val="tx1"/>
              </a:solidFill>
              <a:prstDash val="solid"/>
              <a:round/>
              <a:headEnd/>
              <a:tailEnd/>
            </a:ln>
            <a:effectLst/>
          </p:spPr>
          <p:txBody>
            <a:bodyPr/>
            <a:lstStyle/>
            <a:p>
              <a:endParaRPr lang="da-DK">
                <a:solidFill>
                  <a:srgbClr val="FFFFFF"/>
                </a:solidFill>
              </a:endParaRPr>
            </a:p>
          </p:txBody>
        </p:sp>
        <p:sp>
          <p:nvSpPr>
            <p:cNvPr id="23603" name="Line 51"/>
            <p:cNvSpPr>
              <a:spLocks noChangeShapeType="1"/>
            </p:cNvSpPr>
            <p:nvPr/>
          </p:nvSpPr>
          <p:spPr bwMode="auto">
            <a:xfrm>
              <a:off x="2536" y="3219"/>
              <a:ext cx="1832" cy="0"/>
            </a:xfrm>
            <a:prstGeom prst="line">
              <a:avLst/>
            </a:prstGeom>
            <a:noFill/>
            <a:ln w="25400">
              <a:solidFill>
                <a:schemeClr val="tx1"/>
              </a:solidFill>
              <a:round/>
              <a:headEnd type="none" w="sm" len="sm"/>
              <a:tailEnd type="none" w="sm" len="sm"/>
            </a:ln>
            <a:effectLst/>
          </p:spPr>
          <p:txBody>
            <a:bodyPr wrap="none" anchor="ctr"/>
            <a:lstStyle/>
            <a:p>
              <a:endParaRPr lang="da-DK">
                <a:solidFill>
                  <a:srgbClr val="FFFFFF"/>
                </a:solidFill>
              </a:endParaRPr>
            </a:p>
          </p:txBody>
        </p:sp>
        <p:sp>
          <p:nvSpPr>
            <p:cNvPr id="23604" name="Line 52"/>
            <p:cNvSpPr>
              <a:spLocks noChangeShapeType="1"/>
            </p:cNvSpPr>
            <p:nvPr/>
          </p:nvSpPr>
          <p:spPr bwMode="auto">
            <a:xfrm>
              <a:off x="2536" y="3245"/>
              <a:ext cx="1832" cy="0"/>
            </a:xfrm>
            <a:prstGeom prst="line">
              <a:avLst/>
            </a:prstGeom>
            <a:noFill/>
            <a:ln w="25400">
              <a:solidFill>
                <a:schemeClr val="tx1"/>
              </a:solidFill>
              <a:prstDash val="lgDash"/>
              <a:round/>
              <a:headEnd type="none" w="sm" len="sm"/>
              <a:tailEnd type="none" w="sm" len="sm"/>
            </a:ln>
            <a:effectLst/>
          </p:spPr>
          <p:txBody>
            <a:bodyPr wrap="none" anchor="ctr"/>
            <a:lstStyle/>
            <a:p>
              <a:endParaRPr lang="da-DK">
                <a:solidFill>
                  <a:srgbClr val="FFFFFF"/>
                </a:solidFill>
              </a:endParaRPr>
            </a:p>
          </p:txBody>
        </p:sp>
        <p:sp>
          <p:nvSpPr>
            <p:cNvPr id="23605" name="Freeform 53"/>
            <p:cNvSpPr>
              <a:spLocks/>
            </p:cNvSpPr>
            <p:nvPr/>
          </p:nvSpPr>
          <p:spPr bwMode="auto">
            <a:xfrm>
              <a:off x="2448" y="3752"/>
              <a:ext cx="92" cy="329"/>
            </a:xfrm>
            <a:custGeom>
              <a:avLst/>
              <a:gdLst/>
              <a:ahLst/>
              <a:cxnLst>
                <a:cxn ang="0">
                  <a:pos x="91" y="328"/>
                </a:cxn>
                <a:cxn ang="0">
                  <a:pos x="91" y="51"/>
                </a:cxn>
                <a:cxn ang="0">
                  <a:pos x="0" y="0"/>
                </a:cxn>
                <a:cxn ang="0">
                  <a:pos x="0" y="276"/>
                </a:cxn>
                <a:cxn ang="0">
                  <a:pos x="91" y="328"/>
                </a:cxn>
              </a:cxnLst>
              <a:rect l="0" t="0" r="r" b="b"/>
              <a:pathLst>
                <a:path w="92" h="329">
                  <a:moveTo>
                    <a:pt x="91" y="328"/>
                  </a:moveTo>
                  <a:lnTo>
                    <a:pt x="91" y="51"/>
                  </a:lnTo>
                  <a:lnTo>
                    <a:pt x="0" y="0"/>
                  </a:lnTo>
                  <a:lnTo>
                    <a:pt x="0" y="276"/>
                  </a:lnTo>
                  <a:lnTo>
                    <a:pt x="91" y="328"/>
                  </a:lnTo>
                </a:path>
              </a:pathLst>
            </a:custGeom>
            <a:solidFill>
              <a:srgbClr val="B94747"/>
            </a:solidFill>
            <a:ln w="12700" cap="rnd" cmpd="sng">
              <a:solidFill>
                <a:schemeClr val="tx1"/>
              </a:solidFill>
              <a:prstDash val="solid"/>
              <a:round/>
              <a:headEnd/>
              <a:tailEnd/>
            </a:ln>
            <a:effectLst/>
          </p:spPr>
          <p:txBody>
            <a:bodyPr/>
            <a:lstStyle/>
            <a:p>
              <a:endParaRPr lang="da-DK">
                <a:solidFill>
                  <a:srgbClr val="FFFFFF"/>
                </a:solidFill>
              </a:endParaRPr>
            </a:p>
          </p:txBody>
        </p:sp>
        <p:sp>
          <p:nvSpPr>
            <p:cNvPr id="23606" name="Freeform 54" descr="5%"/>
            <p:cNvSpPr>
              <a:spLocks/>
            </p:cNvSpPr>
            <p:nvPr/>
          </p:nvSpPr>
          <p:spPr bwMode="auto">
            <a:xfrm>
              <a:off x="2448" y="3648"/>
              <a:ext cx="92" cy="157"/>
            </a:xfrm>
            <a:custGeom>
              <a:avLst/>
              <a:gdLst/>
              <a:ahLst/>
              <a:cxnLst>
                <a:cxn ang="0">
                  <a:pos x="91" y="52"/>
                </a:cxn>
                <a:cxn ang="0">
                  <a:pos x="0" y="0"/>
                </a:cxn>
                <a:cxn ang="0">
                  <a:pos x="0" y="104"/>
                </a:cxn>
                <a:cxn ang="0">
                  <a:pos x="91" y="156"/>
                </a:cxn>
              </a:cxnLst>
              <a:rect l="0" t="0" r="r" b="b"/>
              <a:pathLst>
                <a:path w="92" h="157">
                  <a:moveTo>
                    <a:pt x="91" y="52"/>
                  </a:moveTo>
                  <a:lnTo>
                    <a:pt x="0" y="0"/>
                  </a:lnTo>
                  <a:lnTo>
                    <a:pt x="0" y="104"/>
                  </a:lnTo>
                  <a:lnTo>
                    <a:pt x="91" y="156"/>
                  </a:lnTo>
                </a:path>
              </a:pathLst>
            </a:custGeom>
            <a:pattFill prst="pct5">
              <a:fgClr>
                <a:srgbClr val="DDDDDD"/>
              </a:fgClr>
              <a:bgClr>
                <a:srgbClr val="0033CC"/>
              </a:bgClr>
            </a:pattFill>
            <a:ln w="12700" cap="rnd" cmpd="sng">
              <a:solidFill>
                <a:schemeClr val="tx1"/>
              </a:solidFill>
              <a:prstDash val="solid"/>
              <a:round/>
              <a:headEnd type="none" w="sm" len="sm"/>
              <a:tailEnd type="none" w="sm" len="sm"/>
            </a:ln>
            <a:effectLst/>
          </p:spPr>
          <p:txBody>
            <a:bodyPr/>
            <a:lstStyle/>
            <a:p>
              <a:endParaRPr lang="da-DK">
                <a:solidFill>
                  <a:srgbClr val="FFFFFF"/>
                </a:solidFill>
              </a:endParaRPr>
            </a:p>
          </p:txBody>
        </p:sp>
        <p:sp>
          <p:nvSpPr>
            <p:cNvPr id="23607" name="Freeform 55" descr="5%"/>
            <p:cNvSpPr>
              <a:spLocks/>
            </p:cNvSpPr>
            <p:nvPr/>
          </p:nvSpPr>
          <p:spPr bwMode="auto">
            <a:xfrm>
              <a:off x="2448" y="3544"/>
              <a:ext cx="92" cy="157"/>
            </a:xfrm>
            <a:custGeom>
              <a:avLst/>
              <a:gdLst/>
              <a:ahLst/>
              <a:cxnLst>
                <a:cxn ang="0">
                  <a:pos x="91" y="52"/>
                </a:cxn>
                <a:cxn ang="0">
                  <a:pos x="0" y="0"/>
                </a:cxn>
                <a:cxn ang="0">
                  <a:pos x="0" y="104"/>
                </a:cxn>
                <a:cxn ang="0">
                  <a:pos x="91" y="156"/>
                </a:cxn>
                <a:cxn ang="0">
                  <a:pos x="91" y="52"/>
                </a:cxn>
              </a:cxnLst>
              <a:rect l="0" t="0" r="r" b="b"/>
              <a:pathLst>
                <a:path w="92" h="157">
                  <a:moveTo>
                    <a:pt x="91" y="52"/>
                  </a:moveTo>
                  <a:lnTo>
                    <a:pt x="0" y="0"/>
                  </a:lnTo>
                  <a:lnTo>
                    <a:pt x="0" y="104"/>
                  </a:lnTo>
                  <a:lnTo>
                    <a:pt x="91" y="156"/>
                  </a:lnTo>
                  <a:lnTo>
                    <a:pt x="91" y="52"/>
                  </a:lnTo>
                </a:path>
              </a:pathLst>
            </a:custGeom>
            <a:pattFill prst="pct5">
              <a:fgClr>
                <a:srgbClr val="DDDDDD"/>
              </a:fgClr>
              <a:bgClr>
                <a:srgbClr val="0033CC"/>
              </a:bgClr>
            </a:pattFill>
            <a:ln w="12700" cap="rnd" cmpd="sng">
              <a:solidFill>
                <a:schemeClr val="tx1"/>
              </a:solidFill>
              <a:prstDash val="solid"/>
              <a:round/>
              <a:headEnd/>
              <a:tailEnd/>
            </a:ln>
            <a:effectLst/>
          </p:spPr>
          <p:txBody>
            <a:bodyPr/>
            <a:lstStyle/>
            <a:p>
              <a:endParaRPr lang="da-DK">
                <a:solidFill>
                  <a:srgbClr val="FFFFFF"/>
                </a:solidFill>
              </a:endParaRPr>
            </a:p>
          </p:txBody>
        </p:sp>
        <p:sp>
          <p:nvSpPr>
            <p:cNvPr id="23608" name="Line 56"/>
            <p:cNvSpPr>
              <a:spLocks noChangeShapeType="1"/>
            </p:cNvSpPr>
            <p:nvPr/>
          </p:nvSpPr>
          <p:spPr bwMode="auto">
            <a:xfrm flipH="1" flipV="1">
              <a:off x="2448" y="3168"/>
              <a:ext cx="91" cy="52"/>
            </a:xfrm>
            <a:prstGeom prst="line">
              <a:avLst/>
            </a:prstGeom>
            <a:noFill/>
            <a:ln w="25400">
              <a:solidFill>
                <a:schemeClr val="tx1"/>
              </a:solidFill>
              <a:round/>
              <a:headEnd type="none" w="sm" len="sm"/>
              <a:tailEnd type="none" w="sm" len="sm"/>
            </a:ln>
            <a:effectLst/>
          </p:spPr>
          <p:txBody>
            <a:bodyPr wrap="none" anchor="ctr"/>
            <a:lstStyle/>
            <a:p>
              <a:endParaRPr lang="da-DK">
                <a:solidFill>
                  <a:srgbClr val="FFFFFF"/>
                </a:solidFill>
              </a:endParaRPr>
            </a:p>
          </p:txBody>
        </p:sp>
      </p:grpSp>
      <p:sp>
        <p:nvSpPr>
          <p:cNvPr id="23610" name="Rectangle 58"/>
          <p:cNvSpPr>
            <a:spLocks noGrp="1" noChangeArrowheads="1"/>
          </p:cNvSpPr>
          <p:nvPr>
            <p:ph type="title"/>
          </p:nvPr>
        </p:nvSpPr>
        <p:spPr>
          <a:noFill/>
          <a:ln/>
        </p:spPr>
        <p:txBody>
          <a:bodyPr/>
          <a:lstStyle/>
          <a:p>
            <a:r>
              <a:rPr lang="da-DK">
                <a:solidFill>
                  <a:srgbClr val="FFFFFF"/>
                </a:solidFill>
              </a:rPr>
              <a:t>SEDIMENT TRANSPORT</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Various Formulations and </a:t>
            </a:r>
            <a:r>
              <a:rPr lang="en-US" dirty="0" smtClean="0">
                <a:solidFill>
                  <a:srgbClr val="FFFFFF"/>
                </a:solidFill>
              </a:rPr>
              <a:t>Modes</a:t>
            </a:r>
          </a:p>
          <a:p>
            <a:pPr marL="0" indent="0">
              <a:buNone/>
            </a:pPr>
            <a:endParaRPr lang="en-US" dirty="0">
              <a:solidFill>
                <a:srgbClr val="FFFFFF"/>
              </a:solidFill>
            </a:endParaRPr>
          </a:p>
          <a:p>
            <a:pPr marL="0" indent="0">
              <a:spcAft>
                <a:spcPts val="1200"/>
              </a:spcAft>
              <a:buNone/>
            </a:pPr>
            <a:r>
              <a:rPr lang="en-US" sz="1800" dirty="0">
                <a:solidFill>
                  <a:schemeClr val="accent1"/>
                </a:solidFill>
              </a:rPr>
              <a:t>Cohesive ST</a:t>
            </a:r>
          </a:p>
          <a:p>
            <a:pPr marL="0" indent="0">
              <a:buNone/>
            </a:pPr>
            <a:r>
              <a:rPr lang="en-US" sz="1800" dirty="0" smtClean="0">
                <a:solidFill>
                  <a:schemeClr val="accent1"/>
                </a:solidFill>
              </a:rPr>
              <a:t>Non-cohesive ST:</a:t>
            </a:r>
          </a:p>
          <a:p>
            <a:r>
              <a:rPr lang="en-GB" sz="1800" dirty="0" err="1" smtClean="0">
                <a:solidFill>
                  <a:srgbClr val="FFFFFF"/>
                </a:solidFill>
              </a:rPr>
              <a:t>Engelund</a:t>
            </a:r>
            <a:r>
              <a:rPr lang="en-GB" sz="1800" dirty="0" smtClean="0">
                <a:solidFill>
                  <a:srgbClr val="FFFFFF"/>
                </a:solidFill>
              </a:rPr>
              <a:t>-Hansen</a:t>
            </a:r>
          </a:p>
          <a:p>
            <a:r>
              <a:rPr lang="en-GB" sz="1800" dirty="0" smtClean="0">
                <a:solidFill>
                  <a:srgbClr val="FFFFFF"/>
                </a:solidFill>
              </a:rPr>
              <a:t>Ackers-White</a:t>
            </a:r>
            <a:endParaRPr lang="en-GB" sz="1800" dirty="0">
              <a:solidFill>
                <a:srgbClr val="FFFFFF"/>
              </a:solidFill>
            </a:endParaRPr>
          </a:p>
          <a:p>
            <a:r>
              <a:rPr lang="en-GB" sz="1800" dirty="0" err="1" smtClean="0">
                <a:solidFill>
                  <a:srgbClr val="FFFFFF"/>
                </a:solidFill>
              </a:rPr>
              <a:t>Engelund-Fredsøe</a:t>
            </a:r>
            <a:endParaRPr lang="en-GB" sz="1800" dirty="0" smtClean="0">
              <a:solidFill>
                <a:srgbClr val="FFFFFF"/>
              </a:solidFill>
            </a:endParaRPr>
          </a:p>
          <a:p>
            <a:r>
              <a:rPr lang="en-GB" sz="1800" dirty="0" smtClean="0">
                <a:solidFill>
                  <a:srgbClr val="FFFFFF"/>
                </a:solidFill>
              </a:rPr>
              <a:t>van Rijn</a:t>
            </a:r>
          </a:p>
          <a:p>
            <a:pPr>
              <a:spcAft>
                <a:spcPts val="1200"/>
              </a:spcAft>
            </a:pPr>
            <a:r>
              <a:rPr lang="en-GB" sz="1800" dirty="0" smtClean="0">
                <a:solidFill>
                  <a:srgbClr val="FFFFFF"/>
                </a:solidFill>
              </a:rPr>
              <a:t>Smart-</a:t>
            </a:r>
            <a:r>
              <a:rPr lang="en-GB" sz="1800" dirty="0" err="1" smtClean="0">
                <a:solidFill>
                  <a:srgbClr val="FFFFFF"/>
                </a:solidFill>
              </a:rPr>
              <a:t>Jaeggi</a:t>
            </a:r>
            <a:endParaRPr lang="en-GB" sz="1800" dirty="0" smtClean="0">
              <a:solidFill>
                <a:srgbClr val="FFFFFF"/>
              </a:solidFill>
            </a:endParaRPr>
          </a:p>
          <a:p>
            <a:pPr marL="0" indent="0" eaLnBrk="0" hangingPunct="0">
              <a:buNone/>
            </a:pPr>
            <a:r>
              <a:rPr lang="da-DK" sz="1800" dirty="0" smtClean="0">
                <a:solidFill>
                  <a:schemeClr val="accent1"/>
                </a:solidFill>
              </a:rPr>
              <a:t>3 </a:t>
            </a:r>
            <a:r>
              <a:rPr lang="da-DK" sz="1800" dirty="0">
                <a:solidFill>
                  <a:schemeClr val="accent1"/>
                </a:solidFill>
              </a:rPr>
              <a:t>ST </a:t>
            </a:r>
            <a:r>
              <a:rPr lang="da-DK" sz="1800" dirty="0" smtClean="0">
                <a:solidFill>
                  <a:schemeClr val="accent1"/>
                </a:solidFill>
              </a:rPr>
              <a:t>sub-</a:t>
            </a:r>
            <a:r>
              <a:rPr lang="da-DK" sz="1800" dirty="0" err="1" smtClean="0">
                <a:solidFill>
                  <a:schemeClr val="accent1"/>
                </a:solidFill>
              </a:rPr>
              <a:t>modules</a:t>
            </a:r>
            <a:r>
              <a:rPr lang="da-DK" sz="1800" dirty="0" smtClean="0">
                <a:solidFill>
                  <a:schemeClr val="accent1"/>
                </a:solidFill>
              </a:rPr>
              <a:t>:</a:t>
            </a:r>
          </a:p>
          <a:p>
            <a:pPr eaLnBrk="0" hangingPunct="0"/>
            <a:r>
              <a:rPr lang="da-DK" sz="1800" dirty="0" smtClean="0">
                <a:solidFill>
                  <a:srgbClr val="FFFFFF"/>
                </a:solidFill>
              </a:rPr>
              <a:t>MIKE </a:t>
            </a:r>
            <a:r>
              <a:rPr lang="da-DK" sz="1800" dirty="0">
                <a:solidFill>
                  <a:srgbClr val="FFFFFF"/>
                </a:solidFill>
              </a:rPr>
              <a:t>11 ACS (Advanced </a:t>
            </a:r>
            <a:r>
              <a:rPr lang="da-DK" sz="1800" dirty="0" smtClean="0">
                <a:solidFill>
                  <a:srgbClr val="FFFFFF"/>
                </a:solidFill>
              </a:rPr>
              <a:t/>
            </a:r>
            <a:br>
              <a:rPr lang="da-DK" sz="1800" dirty="0" smtClean="0">
                <a:solidFill>
                  <a:srgbClr val="FFFFFF"/>
                </a:solidFill>
              </a:rPr>
            </a:br>
            <a:r>
              <a:rPr lang="da-DK" sz="1800" dirty="0" err="1" smtClean="0">
                <a:solidFill>
                  <a:srgbClr val="FFFFFF"/>
                </a:solidFill>
              </a:rPr>
              <a:t>Cohesive</a:t>
            </a:r>
            <a:r>
              <a:rPr lang="da-DK" sz="1800" dirty="0" smtClean="0">
                <a:solidFill>
                  <a:srgbClr val="FFFFFF"/>
                </a:solidFill>
              </a:rPr>
              <a:t> Sediments)</a:t>
            </a:r>
          </a:p>
          <a:p>
            <a:pPr eaLnBrk="0" hangingPunct="0"/>
            <a:r>
              <a:rPr lang="da-DK" sz="1800" dirty="0" smtClean="0">
                <a:solidFill>
                  <a:srgbClr val="FFFFFF"/>
                </a:solidFill>
              </a:rPr>
              <a:t>MIKE </a:t>
            </a:r>
            <a:r>
              <a:rPr lang="da-DK" sz="1800" dirty="0">
                <a:solidFill>
                  <a:srgbClr val="FFFFFF"/>
                </a:solidFill>
              </a:rPr>
              <a:t>11 ST (</a:t>
            </a:r>
            <a:r>
              <a:rPr lang="da-DK" sz="1800" dirty="0" smtClean="0">
                <a:solidFill>
                  <a:srgbClr val="FFFFFF"/>
                </a:solidFill>
              </a:rPr>
              <a:t>non-</a:t>
            </a:r>
            <a:r>
              <a:rPr lang="da-DK" sz="1800" dirty="0" err="1" smtClean="0">
                <a:solidFill>
                  <a:srgbClr val="FFFFFF"/>
                </a:solidFill>
              </a:rPr>
              <a:t>cohesive</a:t>
            </a:r>
            <a:r>
              <a:rPr lang="da-DK" sz="1800" dirty="0" smtClean="0">
                <a:solidFill>
                  <a:srgbClr val="FFFFFF"/>
                </a:solidFill>
              </a:rPr>
              <a:t>)</a:t>
            </a:r>
          </a:p>
          <a:p>
            <a:pPr eaLnBrk="0" hangingPunct="0"/>
            <a:r>
              <a:rPr lang="en-US" sz="1800" dirty="0" smtClean="0">
                <a:solidFill>
                  <a:srgbClr val="FFFFFF"/>
                </a:solidFill>
              </a:rPr>
              <a:t>MIKE </a:t>
            </a:r>
            <a:r>
              <a:rPr lang="en-US" sz="1800" dirty="0">
                <a:solidFill>
                  <a:srgbClr val="FFFFFF"/>
                </a:solidFill>
              </a:rPr>
              <a:t>11 GST (graded </a:t>
            </a:r>
            <a:r>
              <a:rPr lang="en-US" sz="1800" dirty="0" smtClean="0">
                <a:solidFill>
                  <a:srgbClr val="FFFFFF"/>
                </a:solidFill>
              </a:rPr>
              <a:t/>
            </a:r>
            <a:br>
              <a:rPr lang="en-US" sz="1800" dirty="0" smtClean="0">
                <a:solidFill>
                  <a:srgbClr val="FFFFFF"/>
                </a:solidFill>
              </a:rPr>
            </a:br>
            <a:r>
              <a:rPr lang="en-US" sz="1800" dirty="0" smtClean="0">
                <a:solidFill>
                  <a:srgbClr val="FFFFFF"/>
                </a:solidFill>
              </a:rPr>
              <a:t>sediments</a:t>
            </a:r>
            <a:r>
              <a:rPr lang="en-US" sz="1800" dirty="0">
                <a:solidFill>
                  <a:srgbClr val="FFFFFF"/>
                </a:solidFill>
              </a:rPr>
              <a:t>)</a:t>
            </a:r>
          </a:p>
          <a:p>
            <a:pPr eaLnBrk="0" hangingPunct="0"/>
            <a:endParaRPr lang="en-US" dirty="0">
              <a:solidFill>
                <a:srgbClr val="FFFFFF"/>
              </a:solidFill>
              <a:latin typeface="Arial" charset="0"/>
            </a:endParaRPr>
          </a:p>
          <a:p>
            <a:pPr marL="0" indent="0">
              <a:buNone/>
            </a:pPr>
            <a:endParaRPr lang="en-US" dirty="0">
              <a:solidFill>
                <a:srgbClr val="FFFFFF"/>
              </a:solidFill>
            </a:endParaRPr>
          </a:p>
          <a:p>
            <a:pPr marL="0" indent="0">
              <a:buNone/>
            </a:pPr>
            <a:endParaRPr lang="en-GB" dirty="0"/>
          </a:p>
        </p:txBody>
      </p:sp>
      <p:pic>
        <p:nvPicPr>
          <p:cNvPr id="23611" name="Picture 59" descr="river-confluence_Sed"/>
          <p:cNvPicPr>
            <a:picLocks noChangeAspect="1" noChangeArrowheads="1"/>
          </p:cNvPicPr>
          <p:nvPr/>
        </p:nvPicPr>
        <p:blipFill>
          <a:blip r:embed="rId2"/>
          <a:srcRect/>
          <a:stretch>
            <a:fillRect/>
          </a:stretch>
        </p:blipFill>
        <p:spPr bwMode="auto">
          <a:xfrm>
            <a:off x="4229100" y="1835150"/>
            <a:ext cx="1728788" cy="1420813"/>
          </a:xfrm>
          <a:prstGeom prst="rect">
            <a:avLst/>
          </a:prstGeom>
          <a:noFill/>
        </p:spPr>
      </p:pic>
      <p:pic>
        <p:nvPicPr>
          <p:cNvPr id="23612" name="Picture 60" descr="washout-from-above"/>
          <p:cNvPicPr>
            <a:picLocks noChangeAspect="1" noChangeArrowheads="1"/>
          </p:cNvPicPr>
          <p:nvPr/>
        </p:nvPicPr>
        <p:blipFill>
          <a:blip r:embed="rId3" cstate="print"/>
          <a:srcRect/>
          <a:stretch>
            <a:fillRect/>
          </a:stretch>
        </p:blipFill>
        <p:spPr bwMode="auto">
          <a:xfrm>
            <a:off x="6162675" y="1162050"/>
            <a:ext cx="2622550" cy="2130425"/>
          </a:xfrm>
          <a:prstGeom prst="rect">
            <a:avLst/>
          </a:prstGeom>
          <a:noFill/>
        </p:spPr>
      </p:pic>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a:solidFill>
                  <a:srgbClr val="FFFFFF"/>
                </a:solidFill>
              </a:rPr>
              <a:t>WATER QUALITY (</a:t>
            </a:r>
            <a:r>
              <a:rPr lang="da-DK" dirty="0" err="1">
                <a:solidFill>
                  <a:srgbClr val="FFFFFF"/>
                </a:solidFill>
              </a:rPr>
              <a:t>ECOLab</a:t>
            </a:r>
            <a:r>
              <a:rPr lang="da-DK" dirty="0">
                <a:solidFill>
                  <a:srgbClr val="FFFFFF"/>
                </a:solidFill>
              </a:rPr>
              <a:t>)</a:t>
            </a:r>
            <a:endParaRPr lang="en-GB" dirty="0"/>
          </a:p>
        </p:txBody>
      </p:sp>
      <p:sp>
        <p:nvSpPr>
          <p:cNvPr id="3" name="Content Placeholder 2"/>
          <p:cNvSpPr>
            <a:spLocks noGrp="1"/>
          </p:cNvSpPr>
          <p:nvPr>
            <p:ph sz="quarter" idx="13"/>
          </p:nvPr>
        </p:nvSpPr>
        <p:spPr/>
        <p:txBody>
          <a:bodyPr/>
          <a:lstStyle/>
          <a:p>
            <a:pPr marL="0" indent="0">
              <a:buNone/>
            </a:pPr>
            <a:r>
              <a:rPr lang="en-US" dirty="0" err="1">
                <a:solidFill>
                  <a:srgbClr val="FFFFFF"/>
                </a:solidFill>
              </a:rPr>
              <a:t>Modelling</a:t>
            </a:r>
            <a:r>
              <a:rPr lang="en-US" dirty="0">
                <a:solidFill>
                  <a:srgbClr val="FFFFFF"/>
                </a:solidFill>
              </a:rPr>
              <a:t> of Water Quality </a:t>
            </a:r>
            <a:r>
              <a:rPr lang="en-US" dirty="0" smtClean="0">
                <a:solidFill>
                  <a:srgbClr val="FFFFFF"/>
                </a:solidFill>
              </a:rPr>
              <a:t>Processes</a:t>
            </a:r>
          </a:p>
          <a:p>
            <a:pPr marL="0" indent="0">
              <a:buNone/>
            </a:pPr>
            <a:endParaRPr lang="en-US" dirty="0">
              <a:solidFill>
                <a:srgbClr val="FFFFFF"/>
              </a:solidFill>
            </a:endParaRPr>
          </a:p>
          <a:p>
            <a:endParaRPr lang="en-GB" dirty="0"/>
          </a:p>
        </p:txBody>
      </p:sp>
      <p:sp>
        <p:nvSpPr>
          <p:cNvPr id="4" name="Rectangle 4"/>
          <p:cNvSpPr>
            <a:spLocks noChangeArrowheads="1"/>
          </p:cNvSpPr>
          <p:nvPr/>
        </p:nvSpPr>
        <p:spPr bwMode="auto">
          <a:xfrm>
            <a:off x="221981" y="1822035"/>
            <a:ext cx="4572000" cy="4486275"/>
          </a:xfrm>
          <a:prstGeom prst="rect">
            <a:avLst/>
          </a:prstGeom>
          <a:noFill/>
          <a:ln w="9525">
            <a:noFill/>
            <a:miter lim="800000"/>
            <a:headEnd/>
            <a:tailEnd/>
          </a:ln>
          <a:effectLst/>
        </p:spPr>
        <p:txBody>
          <a:bodyPr>
            <a:spAutoFit/>
          </a:bodyPr>
          <a:lstStyle/>
          <a:p>
            <a:r>
              <a:rPr lang="en-US" sz="1800" dirty="0">
                <a:solidFill>
                  <a:schemeClr val="accent1"/>
                </a:solidFill>
                <a:latin typeface="Arial" charset="0"/>
              </a:rPr>
              <a:t>Nutrients and Biological</a:t>
            </a:r>
            <a:br>
              <a:rPr lang="en-US" sz="1800" dirty="0">
                <a:solidFill>
                  <a:schemeClr val="accent1"/>
                </a:solidFill>
                <a:latin typeface="Arial" charset="0"/>
              </a:rPr>
            </a:br>
            <a:r>
              <a:rPr lang="en-US" sz="1800" dirty="0">
                <a:solidFill>
                  <a:schemeClr val="accent1"/>
                </a:solidFill>
                <a:latin typeface="Arial" charset="0"/>
              </a:rPr>
              <a:t>Oxygen Demand</a:t>
            </a:r>
          </a:p>
          <a:p>
            <a:endParaRPr lang="en-US" sz="1800" dirty="0">
              <a:solidFill>
                <a:srgbClr val="FFFFFF"/>
              </a:solidFill>
              <a:latin typeface="Arial" charset="0"/>
            </a:endParaRPr>
          </a:p>
          <a:p>
            <a:r>
              <a:rPr lang="en-US" sz="1800" dirty="0">
                <a:solidFill>
                  <a:schemeClr val="accent1"/>
                </a:solidFill>
                <a:latin typeface="Arial" charset="0"/>
              </a:rPr>
              <a:t>Eutrophication</a:t>
            </a:r>
          </a:p>
          <a:p>
            <a:pPr eaLnBrk="0" hangingPunct="0">
              <a:buFontTx/>
              <a:buChar char="•"/>
            </a:pPr>
            <a:r>
              <a:rPr lang="en-GB" sz="1800" dirty="0">
                <a:solidFill>
                  <a:srgbClr val="FFFFFF"/>
                </a:solidFill>
                <a:latin typeface="Arial" charset="0"/>
              </a:rPr>
              <a:t> </a:t>
            </a:r>
            <a:r>
              <a:rPr lang="en-GB" sz="1800" dirty="0" err="1">
                <a:solidFill>
                  <a:srgbClr val="FFFFFF"/>
                </a:solidFill>
                <a:latin typeface="Arial" charset="0"/>
              </a:rPr>
              <a:t>Phyto</a:t>
            </a:r>
            <a:r>
              <a:rPr lang="en-GB" sz="1800" dirty="0">
                <a:solidFill>
                  <a:srgbClr val="FFFFFF"/>
                </a:solidFill>
                <a:latin typeface="Arial" charset="0"/>
              </a:rPr>
              <a:t>-plankton</a:t>
            </a:r>
          </a:p>
          <a:p>
            <a:pPr eaLnBrk="0" hangingPunct="0">
              <a:buFontTx/>
              <a:buChar char="•"/>
            </a:pPr>
            <a:r>
              <a:rPr lang="en-GB" sz="1800" dirty="0">
                <a:solidFill>
                  <a:srgbClr val="FFFFFF"/>
                </a:solidFill>
                <a:latin typeface="Arial" charset="0"/>
              </a:rPr>
              <a:t> Zoo-plankton</a:t>
            </a:r>
          </a:p>
          <a:p>
            <a:pPr eaLnBrk="0" hangingPunct="0">
              <a:buFontTx/>
              <a:buChar char="•"/>
            </a:pPr>
            <a:r>
              <a:rPr lang="en-GB" sz="1800" dirty="0">
                <a:solidFill>
                  <a:srgbClr val="FFFFFF"/>
                </a:solidFill>
                <a:latin typeface="Arial" charset="0"/>
              </a:rPr>
              <a:t> Chlorophyll-a</a:t>
            </a:r>
          </a:p>
          <a:p>
            <a:pPr eaLnBrk="0" hangingPunct="0">
              <a:buFontTx/>
              <a:buChar char="•"/>
            </a:pPr>
            <a:r>
              <a:rPr lang="en-GB" sz="1800" dirty="0">
                <a:solidFill>
                  <a:srgbClr val="FFFFFF"/>
                </a:solidFill>
                <a:latin typeface="Arial" charset="0"/>
              </a:rPr>
              <a:t> Carbon, Oxygen</a:t>
            </a:r>
          </a:p>
          <a:p>
            <a:pPr eaLnBrk="0" hangingPunct="0">
              <a:buFontTx/>
              <a:buChar char="•"/>
            </a:pPr>
            <a:r>
              <a:rPr lang="en-GB" sz="1800" dirty="0">
                <a:solidFill>
                  <a:srgbClr val="FFFFFF"/>
                </a:solidFill>
                <a:latin typeface="Arial" charset="0"/>
              </a:rPr>
              <a:t> Nitrogen, Phosphorous</a:t>
            </a:r>
          </a:p>
          <a:p>
            <a:endParaRPr lang="en-US" sz="1800" dirty="0">
              <a:solidFill>
                <a:srgbClr val="FFFFFF"/>
              </a:solidFill>
              <a:latin typeface="Arial" charset="0"/>
            </a:endParaRPr>
          </a:p>
          <a:p>
            <a:r>
              <a:rPr lang="en-US" sz="1800" dirty="0">
                <a:solidFill>
                  <a:schemeClr val="accent1"/>
                </a:solidFill>
                <a:latin typeface="Arial" charset="0"/>
              </a:rPr>
              <a:t>Heavy Metals</a:t>
            </a:r>
          </a:p>
          <a:p>
            <a:pPr eaLnBrk="0" hangingPunct="0">
              <a:buFontTx/>
              <a:buChar char="•"/>
            </a:pPr>
            <a:r>
              <a:rPr lang="en-GB" sz="1800" dirty="0">
                <a:solidFill>
                  <a:srgbClr val="FFFFFF"/>
                </a:solidFill>
                <a:latin typeface="Arial" charset="0"/>
              </a:rPr>
              <a:t> Dissolved</a:t>
            </a:r>
          </a:p>
          <a:p>
            <a:pPr eaLnBrk="0" hangingPunct="0">
              <a:buFontTx/>
              <a:buChar char="•"/>
            </a:pPr>
            <a:r>
              <a:rPr lang="en-GB" sz="1800" dirty="0">
                <a:solidFill>
                  <a:srgbClr val="FFFFFF"/>
                </a:solidFill>
                <a:latin typeface="Arial" charset="0"/>
              </a:rPr>
              <a:t> Absorbed</a:t>
            </a:r>
          </a:p>
          <a:p>
            <a:pPr eaLnBrk="0" hangingPunct="0">
              <a:buFontTx/>
              <a:buChar char="•"/>
            </a:pPr>
            <a:r>
              <a:rPr lang="en-GB" sz="1800" dirty="0">
                <a:solidFill>
                  <a:srgbClr val="FFFFFF"/>
                </a:solidFill>
                <a:latin typeface="Arial" charset="0"/>
              </a:rPr>
              <a:t> Suspended</a:t>
            </a:r>
          </a:p>
          <a:p>
            <a:pPr eaLnBrk="0" hangingPunct="0">
              <a:buFontTx/>
              <a:buChar char="•"/>
            </a:pPr>
            <a:r>
              <a:rPr lang="en-GB" sz="1800" dirty="0">
                <a:solidFill>
                  <a:srgbClr val="FFFFFF"/>
                </a:solidFill>
                <a:latin typeface="Arial" charset="0"/>
              </a:rPr>
              <a:t> Pore-water</a:t>
            </a:r>
          </a:p>
          <a:p>
            <a:pPr eaLnBrk="0" hangingPunct="0">
              <a:buFontTx/>
              <a:buChar char="•"/>
            </a:pPr>
            <a:r>
              <a:rPr lang="en-GB" sz="1800" dirty="0">
                <a:solidFill>
                  <a:srgbClr val="FFFFFF"/>
                </a:solidFill>
                <a:latin typeface="Arial" charset="0"/>
              </a:rPr>
              <a:t> Bed Sediment</a:t>
            </a:r>
            <a:endParaRPr lang="en-US" sz="1800" dirty="0">
              <a:solidFill>
                <a:srgbClr val="FFFFFF"/>
              </a:solidFill>
              <a:latin typeface="Arial" charset="0"/>
            </a:endParaRPr>
          </a:p>
        </p:txBody>
      </p:sp>
      <p:pic>
        <p:nvPicPr>
          <p:cNvPr id="5" name="Picture 27" descr="ecol"/>
          <p:cNvPicPr>
            <a:picLocks noChangeAspect="1" noChangeArrowheads="1"/>
          </p:cNvPicPr>
          <p:nvPr/>
        </p:nvPicPr>
        <p:blipFill>
          <a:blip r:embed="rId3"/>
          <a:srcRect t="8311"/>
          <a:stretch>
            <a:fillRect/>
          </a:stretch>
        </p:blipFill>
        <p:spPr bwMode="auto">
          <a:xfrm>
            <a:off x="4405895" y="3385255"/>
            <a:ext cx="3925887" cy="2044700"/>
          </a:xfrm>
          <a:prstGeom prst="rect">
            <a:avLst/>
          </a:prstGeom>
          <a:noFill/>
        </p:spPr>
      </p:pic>
      <p:pic>
        <p:nvPicPr>
          <p:cNvPr id="6" name="Miljoe.avi">
            <a:hlinkClick r:id="" action="ppaction://media"/>
          </p:cNvPr>
          <p:cNvPicPr>
            <a:picLocks noRot="1" noChangeAspect="1" noChangeArrowheads="1"/>
          </p:cNvPicPr>
          <p:nvPr>
            <a:videoFile r:link="rId1"/>
          </p:nvPr>
        </p:nvPicPr>
        <p:blipFill>
          <a:blip r:embed="rId4"/>
          <a:stretch>
            <a:fillRect/>
          </a:stretch>
        </p:blipFill>
        <p:spPr>
          <a:xfrm>
            <a:off x="2927932" y="3039180"/>
            <a:ext cx="3048000" cy="2286000"/>
          </a:xfrm>
          <a:prstGeom prst="rect">
            <a:avLst/>
          </a:prstGeom>
          <a:ln/>
        </p:spPr>
      </p:pic>
      <p:sp>
        <p:nvSpPr>
          <p:cNvPr id="7" name="Text Box 30"/>
          <p:cNvSpPr txBox="1">
            <a:spLocks noChangeArrowheads="1"/>
          </p:cNvSpPr>
          <p:nvPr/>
        </p:nvSpPr>
        <p:spPr bwMode="auto">
          <a:xfrm>
            <a:off x="5060681" y="6073957"/>
            <a:ext cx="3584575" cy="366712"/>
          </a:xfrm>
          <a:prstGeom prst="rect">
            <a:avLst/>
          </a:prstGeom>
          <a:solidFill>
            <a:schemeClr val="bg2"/>
          </a:solidFill>
          <a:ln w="19050">
            <a:noFill/>
            <a:miter lim="800000"/>
            <a:headEnd type="none" w="sm" len="sm"/>
            <a:tailEnd type="none" w="sm" len="sm"/>
          </a:ln>
          <a:effectLst/>
        </p:spPr>
        <p:txBody>
          <a:bodyPr>
            <a:spAutoFit/>
          </a:bodyPr>
          <a:lstStyle/>
          <a:p>
            <a:pPr defTabSz="762000" eaLnBrk="0" hangingPunct="0">
              <a:spcBef>
                <a:spcPct val="50000"/>
              </a:spcBef>
            </a:pPr>
            <a:r>
              <a:rPr lang="en-GB" sz="1800" b="1" dirty="0">
                <a:solidFill>
                  <a:schemeClr val="tx1"/>
                </a:solidFill>
                <a:latin typeface="Arial"/>
              </a:rPr>
              <a:t>Ecological Modelling (</a:t>
            </a:r>
            <a:r>
              <a:rPr lang="en-GB" sz="1800" b="1" dirty="0" err="1">
                <a:solidFill>
                  <a:schemeClr val="tx1"/>
                </a:solidFill>
                <a:latin typeface="Arial"/>
              </a:rPr>
              <a:t>ECOLab</a:t>
            </a:r>
            <a:r>
              <a:rPr lang="en-GB" sz="1800" b="1" dirty="0">
                <a:solidFill>
                  <a:schemeClr val="tx1"/>
                </a:solidFill>
                <a:latin typeface="Arial"/>
              </a:rPr>
              <a:t>)</a:t>
            </a:r>
            <a:endParaRPr lang="en-GB" sz="2400" b="1" dirty="0">
              <a:solidFill>
                <a:schemeClr val="tx1"/>
              </a:solidFill>
              <a:latin typeface="Arial"/>
            </a:endParaRPr>
          </a:p>
        </p:txBody>
      </p:sp>
      <p:pic>
        <p:nvPicPr>
          <p:cNvPr id="8" name="Picture 39" descr="willow7_Eutrophication"/>
          <p:cNvPicPr>
            <a:picLocks noChangeAspect="1" noChangeArrowheads="1"/>
          </p:cNvPicPr>
          <p:nvPr/>
        </p:nvPicPr>
        <p:blipFill>
          <a:blip r:embed="rId5"/>
          <a:srcRect/>
          <a:stretch>
            <a:fillRect/>
          </a:stretch>
        </p:blipFill>
        <p:spPr bwMode="auto">
          <a:xfrm>
            <a:off x="5539370" y="1218317"/>
            <a:ext cx="1819275" cy="1236663"/>
          </a:xfrm>
          <a:prstGeom prst="rect">
            <a:avLst/>
          </a:prstGeom>
          <a:noFill/>
        </p:spPr>
      </p:pic>
      <p:pic>
        <p:nvPicPr>
          <p:cNvPr id="9" name="Picture 40" descr="p10b"/>
          <p:cNvPicPr>
            <a:picLocks noChangeAspect="1" noChangeArrowheads="1"/>
          </p:cNvPicPr>
          <p:nvPr/>
        </p:nvPicPr>
        <p:blipFill>
          <a:blip r:embed="rId6"/>
          <a:srcRect/>
          <a:stretch>
            <a:fillRect/>
          </a:stretch>
        </p:blipFill>
        <p:spPr bwMode="auto">
          <a:xfrm>
            <a:off x="7784095" y="1180217"/>
            <a:ext cx="1008062" cy="1614488"/>
          </a:xfrm>
          <a:prstGeom prst="rect">
            <a:avLst/>
          </a:prstGeom>
          <a:noFill/>
        </p:spPr>
      </p:pic>
      <p:sp>
        <p:nvSpPr>
          <p:cNvPr id="10" name="Rectangle 7"/>
          <p:cNvSpPr>
            <a:spLocks noChangeArrowheads="1"/>
          </p:cNvSpPr>
          <p:nvPr/>
        </p:nvSpPr>
        <p:spPr bwMode="auto">
          <a:xfrm>
            <a:off x="4420182" y="2834392"/>
            <a:ext cx="3911600" cy="444500"/>
          </a:xfrm>
          <a:prstGeom prst="rect">
            <a:avLst/>
          </a:prstGeom>
          <a:solidFill>
            <a:schemeClr val="accent1"/>
          </a:solidFill>
          <a:ln w="12700">
            <a:solidFill>
              <a:schemeClr val="tx1"/>
            </a:solidFill>
            <a:miter lim="800000"/>
            <a:headEnd/>
            <a:tailEnd/>
          </a:ln>
          <a:effectLst/>
        </p:spPr>
        <p:txBody>
          <a:bodyPr wrap="none" lIns="92075" tIns="46038" rIns="92075" bIns="46038" anchor="ctr"/>
          <a:lstStyle/>
          <a:p>
            <a:pPr algn="ctr" defTabSz="762000" eaLnBrk="0" hangingPunct="0"/>
            <a:r>
              <a:rPr lang="en-GB" dirty="0">
                <a:solidFill>
                  <a:schemeClr val="accent6"/>
                </a:solidFill>
                <a:latin typeface="Arial" charset="0"/>
              </a:rPr>
              <a:t>BOD, NO</a:t>
            </a:r>
            <a:r>
              <a:rPr lang="en-GB" baseline="-25000" dirty="0">
                <a:solidFill>
                  <a:schemeClr val="accent6"/>
                </a:solidFill>
                <a:latin typeface="Arial" charset="0"/>
              </a:rPr>
              <a:t>3</a:t>
            </a:r>
            <a:r>
              <a:rPr lang="en-GB" dirty="0">
                <a:solidFill>
                  <a:schemeClr val="accent6"/>
                </a:solidFill>
                <a:latin typeface="Arial" charset="0"/>
              </a:rPr>
              <a:t>, NH</a:t>
            </a:r>
            <a:r>
              <a:rPr lang="en-GB" baseline="-25000" dirty="0">
                <a:solidFill>
                  <a:schemeClr val="accent6"/>
                </a:solidFill>
                <a:latin typeface="Arial" charset="0"/>
              </a:rPr>
              <a:t>3</a:t>
            </a:r>
            <a:r>
              <a:rPr lang="en-GB" dirty="0">
                <a:solidFill>
                  <a:schemeClr val="accent6"/>
                </a:solidFill>
                <a:latin typeface="Arial" charset="0"/>
              </a:rPr>
              <a:t>, DO</a:t>
            </a:r>
          </a:p>
        </p:txBody>
      </p:sp>
      <p:sp>
        <p:nvSpPr>
          <p:cNvPr id="11" name="Footer Placeholder 10"/>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2212311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6"/>
                </p:tgtEl>
              </p:cMediaNode>
            </p:vide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6082" name="Group 2"/>
          <p:cNvGrpSpPr>
            <a:grpSpLocks/>
          </p:cNvGrpSpPr>
          <p:nvPr/>
        </p:nvGrpSpPr>
        <p:grpSpPr bwMode="auto">
          <a:xfrm>
            <a:off x="1078426" y="4502799"/>
            <a:ext cx="7639050" cy="1384300"/>
            <a:chOff x="787" y="3279"/>
            <a:chExt cx="4812" cy="872"/>
          </a:xfrm>
          <a:solidFill>
            <a:srgbClr val="FF9900"/>
          </a:solidFill>
        </p:grpSpPr>
        <p:grpSp>
          <p:nvGrpSpPr>
            <p:cNvPr id="46083" name="Group 3"/>
            <p:cNvGrpSpPr>
              <a:grpSpLocks/>
            </p:cNvGrpSpPr>
            <p:nvPr/>
          </p:nvGrpSpPr>
          <p:grpSpPr bwMode="auto">
            <a:xfrm>
              <a:off x="3984" y="3279"/>
              <a:ext cx="1615" cy="872"/>
              <a:chOff x="3984" y="3279"/>
              <a:chExt cx="1615" cy="872"/>
            </a:xfrm>
            <a:grpFill/>
          </p:grpSpPr>
          <p:sp>
            <p:nvSpPr>
              <p:cNvPr id="46084" name="Rectangle 4"/>
              <p:cNvSpPr>
                <a:spLocks noChangeArrowheads="1"/>
              </p:cNvSpPr>
              <p:nvPr/>
            </p:nvSpPr>
            <p:spPr bwMode="auto">
              <a:xfrm>
                <a:off x="3984" y="3590"/>
                <a:ext cx="116" cy="252"/>
              </a:xfrm>
              <a:prstGeom prst="rect">
                <a:avLst/>
              </a:prstGeom>
              <a:solidFill>
                <a:schemeClr val="bg1"/>
              </a:solidFill>
              <a:ln w="9525">
                <a:solidFill>
                  <a:srgbClr val="000000"/>
                </a:solidFill>
                <a:miter lim="800000"/>
                <a:headEnd/>
                <a:tailEnd/>
              </a:ln>
              <a:effectLst/>
            </p:spPr>
            <p:txBody>
              <a:bodyPr wrap="none" anchor="ctr">
                <a:spAutoFit/>
              </a:bodyPr>
              <a:lstStyle/>
              <a:p>
                <a:endParaRPr lang="da-DK">
                  <a:solidFill>
                    <a:schemeClr val="tx1"/>
                  </a:solidFill>
                </a:endParaRPr>
              </a:p>
            </p:txBody>
          </p:sp>
          <p:pic>
            <p:nvPicPr>
              <p:cNvPr id="46085" name="Picture 5"/>
              <p:cNvPicPr>
                <a:picLocks noChangeAspect="1" noChangeArrowheads="1"/>
              </p:cNvPicPr>
              <p:nvPr/>
            </p:nvPicPr>
            <p:blipFill>
              <a:blip r:embed="rId2"/>
              <a:srcRect/>
              <a:stretch>
                <a:fillRect/>
              </a:stretch>
            </p:blipFill>
            <p:spPr bwMode="auto">
              <a:xfrm>
                <a:off x="4101" y="3279"/>
                <a:ext cx="1498" cy="872"/>
              </a:xfrm>
              <a:prstGeom prst="rect">
                <a:avLst/>
              </a:prstGeom>
              <a:grpFill/>
              <a:ln w="12700">
                <a:noFill/>
                <a:miter lim="800000"/>
                <a:headEnd type="none" w="sm" len="sm"/>
                <a:tailEnd type="none" w="sm" len="sm"/>
              </a:ln>
              <a:effectLst/>
            </p:spPr>
          </p:pic>
        </p:grpSp>
        <p:sp>
          <p:nvSpPr>
            <p:cNvPr id="46086" name="Text Box 6"/>
            <p:cNvSpPr txBox="1">
              <a:spLocks noChangeArrowheads="1"/>
            </p:cNvSpPr>
            <p:nvPr/>
          </p:nvSpPr>
          <p:spPr bwMode="auto">
            <a:xfrm>
              <a:off x="787" y="3308"/>
              <a:ext cx="3084" cy="737"/>
            </a:xfrm>
            <a:prstGeom prst="rect">
              <a:avLst/>
            </a:prstGeom>
            <a:solidFill>
              <a:schemeClr val="bg2"/>
            </a:solidFill>
            <a:ln w="9525">
              <a:solidFill>
                <a:schemeClr val="accent2"/>
              </a:solidFill>
              <a:miter lim="800000"/>
              <a:headEnd/>
              <a:tailEnd/>
            </a:ln>
            <a:effectLst/>
          </p:spPr>
          <p:txBody>
            <a:bodyPr wrap="none" anchor="ctr">
              <a:spAutoFit/>
            </a:bodyPr>
            <a:lstStyle/>
            <a:p>
              <a:pPr eaLnBrk="0" hangingPunct="0">
                <a:spcBef>
                  <a:spcPct val="50000"/>
                </a:spcBef>
              </a:pPr>
              <a:r>
                <a:rPr lang="en-US" b="1" dirty="0" smtClean="0">
                  <a:solidFill>
                    <a:schemeClr val="tx1"/>
                  </a:solidFill>
                  <a:latin typeface="Arial" charset="0"/>
                </a:rPr>
                <a:t>Groundwater/Surface </a:t>
              </a:r>
              <a:r>
                <a:rPr lang="en-US" b="1" dirty="0">
                  <a:solidFill>
                    <a:schemeClr val="tx1"/>
                  </a:solidFill>
                  <a:latin typeface="Arial" charset="0"/>
                </a:rPr>
                <a:t>water </a:t>
              </a:r>
              <a:r>
                <a:rPr lang="en-US" b="1" dirty="0" err="1">
                  <a:solidFill>
                    <a:schemeClr val="tx1"/>
                  </a:solidFill>
                  <a:latin typeface="Arial" charset="0"/>
                </a:rPr>
                <a:t>modelling</a:t>
              </a:r>
              <a:endParaRPr lang="en-US" b="1" dirty="0">
                <a:solidFill>
                  <a:schemeClr val="tx1"/>
                </a:solidFill>
                <a:latin typeface="Arial" charset="0"/>
              </a:endParaRPr>
            </a:p>
            <a:p>
              <a:pPr eaLnBrk="0" hangingPunct="0">
                <a:spcBef>
                  <a:spcPts val="600"/>
                </a:spcBef>
              </a:pPr>
              <a:r>
                <a:rPr lang="en-US" dirty="0" smtClean="0">
                  <a:solidFill>
                    <a:schemeClr val="tx1"/>
                  </a:solidFill>
                  <a:latin typeface="Arial" charset="0"/>
                </a:rPr>
                <a:t>MIKE </a:t>
              </a:r>
              <a:r>
                <a:rPr lang="en-US" dirty="0">
                  <a:solidFill>
                    <a:schemeClr val="tx1"/>
                  </a:solidFill>
                  <a:latin typeface="Arial" charset="0"/>
                </a:rPr>
                <a:t>11 - MIKE </a:t>
              </a:r>
              <a:r>
                <a:rPr lang="en-US" dirty="0" smtClean="0">
                  <a:solidFill>
                    <a:schemeClr val="tx1"/>
                  </a:solidFill>
                  <a:latin typeface="Arial" charset="0"/>
                </a:rPr>
                <a:t>SHE</a:t>
              </a:r>
            </a:p>
            <a:p>
              <a:pPr eaLnBrk="0" hangingPunct="0">
                <a:spcBef>
                  <a:spcPts val="600"/>
                </a:spcBef>
              </a:pPr>
              <a:r>
                <a:rPr lang="en-US" dirty="0" smtClean="0">
                  <a:solidFill>
                    <a:schemeClr val="tx1"/>
                  </a:solidFill>
                  <a:latin typeface="Arial" charset="0"/>
                </a:rPr>
                <a:t>MIKE 11 - FEFLOW</a:t>
              </a:r>
              <a:endParaRPr lang="en-US" dirty="0">
                <a:solidFill>
                  <a:schemeClr val="tx1"/>
                </a:solidFill>
                <a:latin typeface="Arial" charset="0"/>
              </a:endParaRPr>
            </a:p>
          </p:txBody>
        </p:sp>
      </p:grpSp>
      <p:sp>
        <p:nvSpPr>
          <p:cNvPr id="46147" name="Text Box 67"/>
          <p:cNvSpPr txBox="1">
            <a:spLocks noChangeArrowheads="1"/>
          </p:cNvSpPr>
          <p:nvPr/>
        </p:nvSpPr>
        <p:spPr bwMode="auto">
          <a:xfrm>
            <a:off x="1078426" y="2542490"/>
            <a:ext cx="4895850" cy="861774"/>
          </a:xfrm>
          <a:prstGeom prst="rect">
            <a:avLst/>
          </a:prstGeom>
          <a:solidFill>
            <a:schemeClr val="bg2"/>
          </a:solidFill>
          <a:ln w="9525">
            <a:solidFill>
              <a:schemeClr val="accent2"/>
            </a:solidFill>
            <a:miter lim="800000"/>
            <a:headEnd/>
            <a:tailEnd/>
          </a:ln>
          <a:effectLst/>
        </p:spPr>
        <p:txBody>
          <a:bodyPr wrap="square" anchor="ctr">
            <a:spAutoFit/>
          </a:bodyPr>
          <a:lstStyle/>
          <a:p>
            <a:pPr eaLnBrk="0" hangingPunct="0">
              <a:spcBef>
                <a:spcPct val="50000"/>
              </a:spcBef>
            </a:pPr>
            <a:r>
              <a:rPr lang="en-GB" b="1" dirty="0" smtClean="0">
                <a:solidFill>
                  <a:schemeClr val="tx1"/>
                </a:solidFill>
                <a:latin typeface="Arial"/>
              </a:rPr>
              <a:t>MIKE FLOOD (1D-2D coupling)</a:t>
            </a:r>
          </a:p>
          <a:p>
            <a:pPr eaLnBrk="0" hangingPunct="0">
              <a:spcBef>
                <a:spcPct val="50000"/>
              </a:spcBef>
            </a:pPr>
            <a:r>
              <a:rPr lang="en-GB" dirty="0" smtClean="0">
                <a:solidFill>
                  <a:schemeClr val="tx1"/>
                </a:solidFill>
                <a:latin typeface="Arial"/>
              </a:rPr>
              <a:t>MIKE 11 - MIKE 21 – MIKE URBAN</a:t>
            </a:r>
            <a:endParaRPr lang="en-GB" dirty="0">
              <a:solidFill>
                <a:schemeClr val="tx1"/>
              </a:solidFill>
              <a:latin typeface="Arial"/>
            </a:endParaRPr>
          </a:p>
        </p:txBody>
      </p:sp>
      <p:sp>
        <p:nvSpPr>
          <p:cNvPr id="46150" name="Rectangle 70"/>
          <p:cNvSpPr>
            <a:spLocks noGrp="1" noChangeArrowheads="1"/>
          </p:cNvSpPr>
          <p:nvPr>
            <p:ph type="title"/>
          </p:nvPr>
        </p:nvSpPr>
        <p:spPr>
          <a:noFill/>
          <a:ln/>
        </p:spPr>
        <p:txBody>
          <a:bodyPr/>
          <a:lstStyle/>
          <a:p>
            <a:r>
              <a:rPr lang="da-DK" dirty="0">
                <a:solidFill>
                  <a:srgbClr val="FFFFFF"/>
                </a:solidFill>
              </a:rPr>
              <a:t>INTEGRATED MODELLING</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da-DK" dirty="0">
                <a:solidFill>
                  <a:srgbClr val="FFFFFF"/>
                </a:solidFill>
              </a:rPr>
              <a:t>Dynamic </a:t>
            </a:r>
            <a:r>
              <a:rPr lang="da-DK" dirty="0" err="1">
                <a:solidFill>
                  <a:srgbClr val="FFFFFF"/>
                </a:solidFill>
              </a:rPr>
              <a:t>Couplings</a:t>
            </a:r>
            <a:endParaRPr lang="en-US" dirty="0">
              <a:solidFill>
                <a:srgbClr val="FFFFFF"/>
              </a:solidFill>
            </a:endParaRPr>
          </a:p>
          <a:p>
            <a:pPr marL="0" indent="0">
              <a:buNone/>
            </a:pPr>
            <a:r>
              <a:rPr lang="en-US" dirty="0">
                <a:solidFill>
                  <a:srgbClr val="FFFFFF"/>
                </a:solidFill>
              </a:rPr>
              <a:t>MIKE 11 links to different </a:t>
            </a:r>
            <a:r>
              <a:rPr lang="en-US" dirty="0" smtClean="0">
                <a:solidFill>
                  <a:srgbClr val="FFFFFF"/>
                </a:solidFill>
              </a:rPr>
              <a:t>models</a:t>
            </a:r>
            <a:endParaRPr lang="en-US" dirty="0">
              <a:solidFill>
                <a:srgbClr val="FFFFFF"/>
              </a:solidFill>
            </a:endParaRPr>
          </a:p>
          <a:p>
            <a:endParaRPr lang="en-GB" dirty="0"/>
          </a:p>
        </p:txBody>
      </p:sp>
      <p:pic>
        <p:nvPicPr>
          <p:cNvPr id="71" name="Picture 4"/>
          <p:cNvPicPr>
            <a:picLocks noChangeAspect="1" noChangeArrowheads="1"/>
          </p:cNvPicPr>
          <p:nvPr/>
        </p:nvPicPr>
        <p:blipFill>
          <a:blip r:embed="rId3"/>
          <a:srcRect/>
          <a:stretch>
            <a:fillRect/>
          </a:stretch>
        </p:blipFill>
        <p:spPr bwMode="auto">
          <a:xfrm>
            <a:off x="6141720" y="1464664"/>
            <a:ext cx="2583947" cy="2339967"/>
          </a:xfrm>
          <a:prstGeom prst="rect">
            <a:avLst/>
          </a:prstGeom>
          <a:noFill/>
          <a:ln w="9525">
            <a:noFill/>
            <a:miter lim="800000"/>
            <a:headEnd/>
            <a:tailEnd/>
          </a:ln>
        </p:spPr>
      </p:pic>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1+#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75" name="AutoShape 15"/>
          <p:cNvSpPr>
            <a:spLocks noChangeArrowheads="1"/>
          </p:cNvSpPr>
          <p:nvPr/>
        </p:nvSpPr>
        <p:spPr bwMode="auto">
          <a:xfrm>
            <a:off x="3887515" y="1881778"/>
            <a:ext cx="4464050" cy="2087562"/>
          </a:xfrm>
          <a:prstGeom prst="roundRect">
            <a:avLst>
              <a:gd name="adj" fmla="val 12495"/>
            </a:avLst>
          </a:prstGeom>
          <a:solidFill>
            <a:schemeClr val="bg1"/>
          </a:solidFill>
          <a:ln w="12700">
            <a:solidFill>
              <a:schemeClr val="tx1"/>
            </a:solidFill>
            <a:round/>
            <a:headEnd/>
            <a:tailEnd/>
          </a:ln>
          <a:effectLst/>
        </p:spPr>
        <p:txBody>
          <a:bodyPr wrap="none" anchor="ctr"/>
          <a:lstStyle/>
          <a:p>
            <a:endParaRPr lang="da-DK"/>
          </a:p>
        </p:txBody>
      </p:sp>
      <p:sp>
        <p:nvSpPr>
          <p:cNvPr id="15377" name="AutoShape 17"/>
          <p:cNvSpPr>
            <a:spLocks noChangeArrowheads="1"/>
          </p:cNvSpPr>
          <p:nvPr/>
        </p:nvSpPr>
        <p:spPr bwMode="auto">
          <a:xfrm>
            <a:off x="4479652" y="4113803"/>
            <a:ext cx="3367088" cy="2116137"/>
          </a:xfrm>
          <a:prstGeom prst="roundRect">
            <a:avLst>
              <a:gd name="adj" fmla="val 16667"/>
            </a:avLst>
          </a:prstGeom>
          <a:solidFill>
            <a:schemeClr val="bg1"/>
          </a:solidFill>
          <a:ln w="12700">
            <a:solidFill>
              <a:schemeClr val="tx1"/>
            </a:solidFill>
            <a:round/>
            <a:headEnd type="none" w="sm" len="sm"/>
            <a:tailEnd type="none" w="sm" len="sm"/>
          </a:ln>
          <a:effectLst/>
        </p:spPr>
        <p:txBody>
          <a:bodyPr wrap="none" anchor="ctr"/>
          <a:lstStyle/>
          <a:p>
            <a:endParaRPr lang="da-DK">
              <a:solidFill>
                <a:schemeClr val="accent6"/>
              </a:solidFill>
            </a:endParaRPr>
          </a:p>
        </p:txBody>
      </p:sp>
      <p:sp>
        <p:nvSpPr>
          <p:cNvPr id="15378" name="Line 18"/>
          <p:cNvSpPr>
            <a:spLocks noChangeShapeType="1"/>
          </p:cNvSpPr>
          <p:nvPr/>
        </p:nvSpPr>
        <p:spPr bwMode="auto">
          <a:xfrm flipV="1">
            <a:off x="4838427" y="4521790"/>
            <a:ext cx="0" cy="1371600"/>
          </a:xfrm>
          <a:prstGeom prst="line">
            <a:avLst/>
          </a:prstGeom>
          <a:noFill/>
          <a:ln w="12700">
            <a:solidFill>
              <a:schemeClr val="tx1"/>
            </a:solidFill>
            <a:round/>
            <a:headEnd type="none" w="sm" len="sm"/>
            <a:tailEnd type="triangle" w="med" len="med"/>
          </a:ln>
          <a:effectLst/>
        </p:spPr>
        <p:txBody>
          <a:bodyPr wrap="none" anchor="ctr"/>
          <a:lstStyle/>
          <a:p>
            <a:endParaRPr lang="da-DK">
              <a:solidFill>
                <a:schemeClr val="accent6"/>
              </a:solidFill>
            </a:endParaRPr>
          </a:p>
        </p:txBody>
      </p:sp>
      <p:sp>
        <p:nvSpPr>
          <p:cNvPr id="15379" name="Line 19"/>
          <p:cNvSpPr>
            <a:spLocks noChangeShapeType="1"/>
          </p:cNvSpPr>
          <p:nvPr/>
        </p:nvSpPr>
        <p:spPr bwMode="auto">
          <a:xfrm>
            <a:off x="4838427" y="5893390"/>
            <a:ext cx="2743200" cy="0"/>
          </a:xfrm>
          <a:prstGeom prst="line">
            <a:avLst/>
          </a:prstGeom>
          <a:noFill/>
          <a:ln w="12700">
            <a:solidFill>
              <a:schemeClr val="tx1"/>
            </a:solidFill>
            <a:round/>
            <a:headEnd type="none" w="sm" len="sm"/>
            <a:tailEnd type="triangle" w="med" len="med"/>
          </a:ln>
          <a:effectLst/>
        </p:spPr>
        <p:txBody>
          <a:bodyPr wrap="none" anchor="ctr"/>
          <a:lstStyle/>
          <a:p>
            <a:endParaRPr lang="da-DK">
              <a:solidFill>
                <a:schemeClr val="accent6"/>
              </a:solidFill>
            </a:endParaRPr>
          </a:p>
        </p:txBody>
      </p:sp>
      <p:sp>
        <p:nvSpPr>
          <p:cNvPr id="15380" name="Text Box 20"/>
          <p:cNvSpPr txBox="1">
            <a:spLocks noChangeArrowheads="1"/>
          </p:cNvSpPr>
          <p:nvPr/>
        </p:nvSpPr>
        <p:spPr bwMode="auto">
          <a:xfrm>
            <a:off x="6057627" y="5969590"/>
            <a:ext cx="685800" cy="304800"/>
          </a:xfrm>
          <a:prstGeom prst="rect">
            <a:avLst/>
          </a:prstGeom>
          <a:noFill/>
          <a:ln w="12700">
            <a:noFill/>
            <a:miter lim="800000"/>
            <a:headEnd type="none" w="sm" len="sm"/>
            <a:tailEnd type="none" w="sm" len="sm"/>
          </a:ln>
          <a:effectLst/>
        </p:spPr>
        <p:txBody>
          <a:bodyPr>
            <a:spAutoFit/>
          </a:bodyPr>
          <a:lstStyle/>
          <a:p>
            <a:pPr defTabSz="762000" eaLnBrk="0" hangingPunct="0">
              <a:spcBef>
                <a:spcPct val="50000"/>
              </a:spcBef>
            </a:pPr>
            <a:r>
              <a:rPr lang="en-GB" sz="1400" smtClean="0">
                <a:solidFill>
                  <a:schemeClr val="accent6"/>
                </a:solidFill>
                <a:latin typeface="Arial"/>
              </a:rPr>
              <a:t>Time</a:t>
            </a:r>
            <a:endParaRPr lang="en-GB" sz="1000" i="1">
              <a:solidFill>
                <a:schemeClr val="accent6"/>
              </a:solidFill>
              <a:latin typeface="Arial"/>
            </a:endParaRPr>
          </a:p>
        </p:txBody>
      </p:sp>
      <p:sp>
        <p:nvSpPr>
          <p:cNvPr id="15381" name="Text Box 21"/>
          <p:cNvSpPr txBox="1">
            <a:spLocks noChangeArrowheads="1"/>
          </p:cNvSpPr>
          <p:nvPr/>
        </p:nvSpPr>
        <p:spPr bwMode="auto">
          <a:xfrm>
            <a:off x="4462189" y="4251915"/>
            <a:ext cx="1595437" cy="307777"/>
          </a:xfrm>
          <a:prstGeom prst="rect">
            <a:avLst/>
          </a:prstGeom>
          <a:noFill/>
          <a:ln w="12700">
            <a:noFill/>
            <a:miter lim="800000"/>
            <a:headEnd type="none" w="sm" len="sm"/>
            <a:tailEnd type="none" w="sm" len="sm"/>
          </a:ln>
          <a:effectLst/>
        </p:spPr>
        <p:txBody>
          <a:bodyPr wrap="square">
            <a:spAutoFit/>
          </a:bodyPr>
          <a:lstStyle/>
          <a:p>
            <a:pPr defTabSz="762000" eaLnBrk="0" hangingPunct="0">
              <a:spcBef>
                <a:spcPct val="50000"/>
              </a:spcBef>
            </a:pPr>
            <a:r>
              <a:rPr lang="en-GB" sz="1400" dirty="0" smtClean="0">
                <a:solidFill>
                  <a:schemeClr val="accent6"/>
                </a:solidFill>
                <a:latin typeface="Arial"/>
              </a:rPr>
              <a:t> Discharge [m3/s]</a:t>
            </a:r>
            <a:endParaRPr lang="en-GB" sz="1000" i="1" dirty="0">
              <a:solidFill>
                <a:schemeClr val="accent6"/>
              </a:solidFill>
              <a:latin typeface="Arial"/>
            </a:endParaRPr>
          </a:p>
        </p:txBody>
      </p:sp>
      <p:sp>
        <p:nvSpPr>
          <p:cNvPr id="15382" name="Freeform 22"/>
          <p:cNvSpPr>
            <a:spLocks/>
          </p:cNvSpPr>
          <p:nvPr/>
        </p:nvSpPr>
        <p:spPr bwMode="auto">
          <a:xfrm>
            <a:off x="4843190" y="4937715"/>
            <a:ext cx="2698750" cy="812800"/>
          </a:xfrm>
          <a:custGeom>
            <a:avLst/>
            <a:gdLst/>
            <a:ahLst/>
            <a:cxnLst>
              <a:cxn ang="0">
                <a:pos x="0" y="512"/>
              </a:cxn>
              <a:cxn ang="0">
                <a:pos x="45" y="301"/>
              </a:cxn>
              <a:cxn ang="0">
                <a:pos x="82" y="151"/>
              </a:cxn>
              <a:cxn ang="0">
                <a:pos x="188" y="15"/>
              </a:cxn>
              <a:cxn ang="0">
                <a:pos x="240" y="23"/>
              </a:cxn>
              <a:cxn ang="0">
                <a:pos x="255" y="45"/>
              </a:cxn>
              <a:cxn ang="0">
                <a:pos x="263" y="294"/>
              </a:cxn>
              <a:cxn ang="0">
                <a:pos x="308" y="384"/>
              </a:cxn>
              <a:cxn ang="0">
                <a:pos x="338" y="444"/>
              </a:cxn>
              <a:cxn ang="0">
                <a:pos x="368" y="489"/>
              </a:cxn>
              <a:cxn ang="0">
                <a:pos x="421" y="482"/>
              </a:cxn>
              <a:cxn ang="0">
                <a:pos x="443" y="437"/>
              </a:cxn>
              <a:cxn ang="0">
                <a:pos x="489" y="331"/>
              </a:cxn>
              <a:cxn ang="0">
                <a:pos x="519" y="339"/>
              </a:cxn>
              <a:cxn ang="0">
                <a:pos x="571" y="452"/>
              </a:cxn>
              <a:cxn ang="0">
                <a:pos x="609" y="444"/>
              </a:cxn>
              <a:cxn ang="0">
                <a:pos x="639" y="376"/>
              </a:cxn>
              <a:cxn ang="0">
                <a:pos x="684" y="346"/>
              </a:cxn>
              <a:cxn ang="0">
                <a:pos x="707" y="331"/>
              </a:cxn>
              <a:cxn ang="0">
                <a:pos x="767" y="429"/>
              </a:cxn>
              <a:cxn ang="0">
                <a:pos x="805" y="354"/>
              </a:cxn>
              <a:cxn ang="0">
                <a:pos x="887" y="188"/>
              </a:cxn>
              <a:cxn ang="0">
                <a:pos x="955" y="241"/>
              </a:cxn>
              <a:cxn ang="0">
                <a:pos x="963" y="361"/>
              </a:cxn>
              <a:cxn ang="0">
                <a:pos x="1105" y="459"/>
              </a:cxn>
              <a:cxn ang="0">
                <a:pos x="1136" y="452"/>
              </a:cxn>
              <a:cxn ang="0">
                <a:pos x="1143" y="414"/>
              </a:cxn>
              <a:cxn ang="0">
                <a:pos x="1151" y="346"/>
              </a:cxn>
              <a:cxn ang="0">
                <a:pos x="1196" y="90"/>
              </a:cxn>
              <a:cxn ang="0">
                <a:pos x="1263" y="0"/>
              </a:cxn>
              <a:cxn ang="0">
                <a:pos x="1286" y="15"/>
              </a:cxn>
              <a:cxn ang="0">
                <a:pos x="1331" y="128"/>
              </a:cxn>
              <a:cxn ang="0">
                <a:pos x="1376" y="121"/>
              </a:cxn>
              <a:cxn ang="0">
                <a:pos x="1414" y="75"/>
              </a:cxn>
              <a:cxn ang="0">
                <a:pos x="1459" y="53"/>
              </a:cxn>
              <a:cxn ang="0">
                <a:pos x="1504" y="241"/>
              </a:cxn>
              <a:cxn ang="0">
                <a:pos x="1579" y="354"/>
              </a:cxn>
              <a:cxn ang="0">
                <a:pos x="1647" y="429"/>
              </a:cxn>
              <a:cxn ang="0">
                <a:pos x="1700" y="429"/>
              </a:cxn>
            </a:cxnLst>
            <a:rect l="0" t="0" r="r" b="b"/>
            <a:pathLst>
              <a:path w="1700" h="512">
                <a:moveTo>
                  <a:pt x="0" y="512"/>
                </a:moveTo>
                <a:cubicBezTo>
                  <a:pt x="51" y="436"/>
                  <a:pt x="34" y="399"/>
                  <a:pt x="45" y="301"/>
                </a:cubicBezTo>
                <a:cubicBezTo>
                  <a:pt x="51" y="251"/>
                  <a:pt x="66" y="198"/>
                  <a:pt x="82" y="151"/>
                </a:cubicBezTo>
                <a:cubicBezTo>
                  <a:pt x="101" y="94"/>
                  <a:pt x="128" y="36"/>
                  <a:pt x="188" y="15"/>
                </a:cubicBezTo>
                <a:cubicBezTo>
                  <a:pt x="205" y="18"/>
                  <a:pt x="224" y="16"/>
                  <a:pt x="240" y="23"/>
                </a:cubicBezTo>
                <a:cubicBezTo>
                  <a:pt x="248" y="27"/>
                  <a:pt x="254" y="36"/>
                  <a:pt x="255" y="45"/>
                </a:cubicBezTo>
                <a:cubicBezTo>
                  <a:pt x="262" y="128"/>
                  <a:pt x="257" y="211"/>
                  <a:pt x="263" y="294"/>
                </a:cubicBezTo>
                <a:cubicBezTo>
                  <a:pt x="266" y="332"/>
                  <a:pt x="284" y="359"/>
                  <a:pt x="308" y="384"/>
                </a:cubicBezTo>
                <a:cubicBezTo>
                  <a:pt x="315" y="403"/>
                  <a:pt x="328" y="426"/>
                  <a:pt x="338" y="444"/>
                </a:cubicBezTo>
                <a:cubicBezTo>
                  <a:pt x="347" y="460"/>
                  <a:pt x="368" y="489"/>
                  <a:pt x="368" y="489"/>
                </a:cubicBezTo>
                <a:cubicBezTo>
                  <a:pt x="386" y="487"/>
                  <a:pt x="405" y="489"/>
                  <a:pt x="421" y="482"/>
                </a:cubicBezTo>
                <a:cubicBezTo>
                  <a:pt x="432" y="477"/>
                  <a:pt x="441" y="447"/>
                  <a:pt x="443" y="437"/>
                </a:cubicBezTo>
                <a:cubicBezTo>
                  <a:pt x="453" y="397"/>
                  <a:pt x="453" y="354"/>
                  <a:pt x="489" y="331"/>
                </a:cubicBezTo>
                <a:cubicBezTo>
                  <a:pt x="499" y="334"/>
                  <a:pt x="512" y="331"/>
                  <a:pt x="519" y="339"/>
                </a:cubicBezTo>
                <a:cubicBezTo>
                  <a:pt x="551" y="377"/>
                  <a:pt x="515" y="432"/>
                  <a:pt x="571" y="452"/>
                </a:cubicBezTo>
                <a:cubicBezTo>
                  <a:pt x="584" y="449"/>
                  <a:pt x="598" y="450"/>
                  <a:pt x="609" y="444"/>
                </a:cubicBezTo>
                <a:cubicBezTo>
                  <a:pt x="634" y="430"/>
                  <a:pt x="623" y="393"/>
                  <a:pt x="639" y="376"/>
                </a:cubicBezTo>
                <a:cubicBezTo>
                  <a:pt x="652" y="363"/>
                  <a:pt x="669" y="356"/>
                  <a:pt x="684" y="346"/>
                </a:cubicBezTo>
                <a:cubicBezTo>
                  <a:pt x="692" y="341"/>
                  <a:pt x="707" y="331"/>
                  <a:pt x="707" y="331"/>
                </a:cubicBezTo>
                <a:cubicBezTo>
                  <a:pt x="761" y="368"/>
                  <a:pt x="714" y="395"/>
                  <a:pt x="767" y="429"/>
                </a:cubicBezTo>
                <a:cubicBezTo>
                  <a:pt x="805" y="417"/>
                  <a:pt x="797" y="393"/>
                  <a:pt x="805" y="354"/>
                </a:cubicBezTo>
                <a:cubicBezTo>
                  <a:pt x="817" y="292"/>
                  <a:pt x="833" y="225"/>
                  <a:pt x="887" y="188"/>
                </a:cubicBezTo>
                <a:cubicBezTo>
                  <a:pt x="949" y="197"/>
                  <a:pt x="940" y="191"/>
                  <a:pt x="955" y="241"/>
                </a:cubicBezTo>
                <a:cubicBezTo>
                  <a:pt x="958" y="281"/>
                  <a:pt x="957" y="321"/>
                  <a:pt x="963" y="361"/>
                </a:cubicBezTo>
                <a:cubicBezTo>
                  <a:pt x="972" y="415"/>
                  <a:pt x="1061" y="451"/>
                  <a:pt x="1105" y="459"/>
                </a:cubicBezTo>
                <a:cubicBezTo>
                  <a:pt x="1115" y="457"/>
                  <a:pt x="1129" y="460"/>
                  <a:pt x="1136" y="452"/>
                </a:cubicBezTo>
                <a:cubicBezTo>
                  <a:pt x="1144" y="442"/>
                  <a:pt x="1141" y="427"/>
                  <a:pt x="1143" y="414"/>
                </a:cubicBezTo>
                <a:cubicBezTo>
                  <a:pt x="1146" y="391"/>
                  <a:pt x="1149" y="369"/>
                  <a:pt x="1151" y="346"/>
                </a:cubicBezTo>
                <a:cubicBezTo>
                  <a:pt x="1159" y="266"/>
                  <a:pt x="1155" y="164"/>
                  <a:pt x="1196" y="90"/>
                </a:cubicBezTo>
                <a:cubicBezTo>
                  <a:pt x="1216" y="55"/>
                  <a:pt x="1242" y="33"/>
                  <a:pt x="1263" y="0"/>
                </a:cubicBezTo>
                <a:cubicBezTo>
                  <a:pt x="1271" y="5"/>
                  <a:pt x="1281" y="7"/>
                  <a:pt x="1286" y="15"/>
                </a:cubicBezTo>
                <a:cubicBezTo>
                  <a:pt x="1308" y="50"/>
                  <a:pt x="1307" y="93"/>
                  <a:pt x="1331" y="128"/>
                </a:cubicBezTo>
                <a:cubicBezTo>
                  <a:pt x="1346" y="126"/>
                  <a:pt x="1362" y="127"/>
                  <a:pt x="1376" y="121"/>
                </a:cubicBezTo>
                <a:cubicBezTo>
                  <a:pt x="1399" y="111"/>
                  <a:pt x="1399" y="91"/>
                  <a:pt x="1414" y="75"/>
                </a:cubicBezTo>
                <a:cubicBezTo>
                  <a:pt x="1429" y="60"/>
                  <a:pt x="1440" y="59"/>
                  <a:pt x="1459" y="53"/>
                </a:cubicBezTo>
                <a:cubicBezTo>
                  <a:pt x="1528" y="88"/>
                  <a:pt x="1497" y="165"/>
                  <a:pt x="1504" y="241"/>
                </a:cubicBezTo>
                <a:cubicBezTo>
                  <a:pt x="1508" y="292"/>
                  <a:pt x="1539" y="327"/>
                  <a:pt x="1579" y="354"/>
                </a:cubicBezTo>
                <a:cubicBezTo>
                  <a:pt x="1592" y="374"/>
                  <a:pt x="1622" y="424"/>
                  <a:pt x="1647" y="429"/>
                </a:cubicBezTo>
                <a:cubicBezTo>
                  <a:pt x="1664" y="432"/>
                  <a:pt x="1682" y="429"/>
                  <a:pt x="1700" y="429"/>
                </a:cubicBezTo>
              </a:path>
            </a:pathLst>
          </a:custGeom>
          <a:noFill/>
          <a:ln w="12700" cap="flat" cmpd="sng">
            <a:solidFill>
              <a:srgbClr val="FF0000"/>
            </a:solidFill>
            <a:prstDash val="solid"/>
            <a:round/>
            <a:headEnd type="none" w="sm" len="sm"/>
            <a:tailEnd type="none" w="sm" len="sm"/>
          </a:ln>
          <a:effectLst/>
        </p:spPr>
        <p:txBody>
          <a:bodyPr wrap="none" anchor="ctr"/>
          <a:lstStyle/>
          <a:p>
            <a:endParaRPr lang="da-DK"/>
          </a:p>
        </p:txBody>
      </p:sp>
      <p:grpSp>
        <p:nvGrpSpPr>
          <p:cNvPr id="15384" name="Group 24"/>
          <p:cNvGrpSpPr>
            <a:grpSpLocks noChangeAspect="1"/>
          </p:cNvGrpSpPr>
          <p:nvPr/>
        </p:nvGrpSpPr>
        <p:grpSpPr bwMode="auto">
          <a:xfrm>
            <a:off x="3958952" y="2013540"/>
            <a:ext cx="4500563" cy="1812925"/>
            <a:chOff x="3165" y="1261"/>
            <a:chExt cx="2835" cy="1142"/>
          </a:xfrm>
        </p:grpSpPr>
        <p:sp>
          <p:nvSpPr>
            <p:cNvPr id="15383" name="AutoShape 23"/>
            <p:cNvSpPr>
              <a:spLocks noChangeAspect="1" noChangeArrowheads="1" noTextEdit="1"/>
            </p:cNvSpPr>
            <p:nvPr/>
          </p:nvSpPr>
          <p:spPr bwMode="auto">
            <a:xfrm>
              <a:off x="3165" y="1261"/>
              <a:ext cx="2835" cy="1142"/>
            </a:xfrm>
            <a:prstGeom prst="rect">
              <a:avLst/>
            </a:prstGeom>
            <a:noFill/>
            <a:ln w="9525">
              <a:noFill/>
              <a:miter lim="800000"/>
              <a:headEnd/>
              <a:tailEnd/>
            </a:ln>
          </p:spPr>
          <p:txBody>
            <a:bodyPr/>
            <a:lstStyle/>
            <a:p>
              <a:endParaRPr lang="da-DK">
                <a:solidFill>
                  <a:srgbClr val="FFFFFF"/>
                </a:solidFill>
              </a:endParaRPr>
            </a:p>
          </p:txBody>
        </p:sp>
        <p:sp>
          <p:nvSpPr>
            <p:cNvPr id="15385" name="Freeform 25"/>
            <p:cNvSpPr>
              <a:spLocks/>
            </p:cNvSpPr>
            <p:nvPr/>
          </p:nvSpPr>
          <p:spPr bwMode="auto">
            <a:xfrm>
              <a:off x="3197" y="1542"/>
              <a:ext cx="250" cy="325"/>
            </a:xfrm>
            <a:custGeom>
              <a:avLst/>
              <a:gdLst/>
              <a:ahLst/>
              <a:cxnLst>
                <a:cxn ang="0">
                  <a:pos x="0" y="0"/>
                </a:cxn>
                <a:cxn ang="0">
                  <a:pos x="61" y="162"/>
                </a:cxn>
                <a:cxn ang="0">
                  <a:pos x="125" y="242"/>
                </a:cxn>
                <a:cxn ang="0">
                  <a:pos x="187" y="325"/>
                </a:cxn>
                <a:cxn ang="0">
                  <a:pos x="250" y="325"/>
                </a:cxn>
              </a:cxnLst>
              <a:rect l="0" t="0" r="r" b="b"/>
              <a:pathLst>
                <a:path w="250" h="325">
                  <a:moveTo>
                    <a:pt x="0" y="0"/>
                  </a:moveTo>
                  <a:lnTo>
                    <a:pt x="61" y="162"/>
                  </a:lnTo>
                  <a:lnTo>
                    <a:pt x="125" y="242"/>
                  </a:lnTo>
                  <a:lnTo>
                    <a:pt x="187" y="325"/>
                  </a:lnTo>
                  <a:lnTo>
                    <a:pt x="250" y="325"/>
                  </a:lnTo>
                </a:path>
              </a:pathLst>
            </a:custGeom>
            <a:noFill/>
            <a:ln w="12700">
              <a:solidFill>
                <a:srgbClr val="000000"/>
              </a:solidFill>
              <a:prstDash val="solid"/>
              <a:round/>
              <a:headEnd/>
              <a:tailEnd/>
            </a:ln>
          </p:spPr>
          <p:txBody>
            <a:bodyPr/>
            <a:lstStyle/>
            <a:p>
              <a:endParaRPr lang="da-DK">
                <a:solidFill>
                  <a:srgbClr val="FFFFFF"/>
                </a:solidFill>
              </a:endParaRPr>
            </a:p>
          </p:txBody>
        </p:sp>
        <p:sp>
          <p:nvSpPr>
            <p:cNvPr id="15386" name="Freeform 26"/>
            <p:cNvSpPr>
              <a:spLocks/>
            </p:cNvSpPr>
            <p:nvPr/>
          </p:nvSpPr>
          <p:spPr bwMode="auto">
            <a:xfrm>
              <a:off x="3447" y="1542"/>
              <a:ext cx="1877" cy="649"/>
            </a:xfrm>
            <a:custGeom>
              <a:avLst/>
              <a:gdLst/>
              <a:ahLst/>
              <a:cxnLst>
                <a:cxn ang="0">
                  <a:pos x="0" y="325"/>
                </a:cxn>
                <a:cxn ang="0">
                  <a:pos x="62" y="325"/>
                </a:cxn>
                <a:cxn ang="0">
                  <a:pos x="125" y="325"/>
                </a:cxn>
                <a:cxn ang="0">
                  <a:pos x="250" y="325"/>
                </a:cxn>
                <a:cxn ang="0">
                  <a:pos x="375" y="325"/>
                </a:cxn>
                <a:cxn ang="0">
                  <a:pos x="501" y="325"/>
                </a:cxn>
                <a:cxn ang="0">
                  <a:pos x="626" y="325"/>
                </a:cxn>
                <a:cxn ang="0">
                  <a:pos x="687" y="405"/>
                </a:cxn>
                <a:cxn ang="0">
                  <a:pos x="751" y="487"/>
                </a:cxn>
                <a:cxn ang="0">
                  <a:pos x="751" y="567"/>
                </a:cxn>
                <a:cxn ang="0">
                  <a:pos x="751" y="567"/>
                </a:cxn>
                <a:cxn ang="0">
                  <a:pos x="813" y="649"/>
                </a:cxn>
                <a:cxn ang="0">
                  <a:pos x="876" y="567"/>
                </a:cxn>
                <a:cxn ang="0">
                  <a:pos x="876" y="487"/>
                </a:cxn>
                <a:cxn ang="0">
                  <a:pos x="1001" y="325"/>
                </a:cxn>
                <a:cxn ang="0">
                  <a:pos x="1627" y="325"/>
                </a:cxn>
                <a:cxn ang="0">
                  <a:pos x="1689" y="325"/>
                </a:cxn>
                <a:cxn ang="0">
                  <a:pos x="1814" y="162"/>
                </a:cxn>
                <a:cxn ang="0">
                  <a:pos x="1877" y="0"/>
                </a:cxn>
              </a:cxnLst>
              <a:rect l="0" t="0" r="r" b="b"/>
              <a:pathLst>
                <a:path w="1877" h="649">
                  <a:moveTo>
                    <a:pt x="0" y="325"/>
                  </a:moveTo>
                  <a:lnTo>
                    <a:pt x="62" y="325"/>
                  </a:lnTo>
                  <a:lnTo>
                    <a:pt x="125" y="325"/>
                  </a:lnTo>
                  <a:lnTo>
                    <a:pt x="250" y="325"/>
                  </a:lnTo>
                  <a:lnTo>
                    <a:pt x="375" y="325"/>
                  </a:lnTo>
                  <a:lnTo>
                    <a:pt x="501" y="325"/>
                  </a:lnTo>
                  <a:lnTo>
                    <a:pt x="626" y="325"/>
                  </a:lnTo>
                  <a:lnTo>
                    <a:pt x="687" y="405"/>
                  </a:lnTo>
                  <a:lnTo>
                    <a:pt x="751" y="487"/>
                  </a:lnTo>
                  <a:lnTo>
                    <a:pt x="751" y="567"/>
                  </a:lnTo>
                  <a:lnTo>
                    <a:pt x="751" y="567"/>
                  </a:lnTo>
                  <a:lnTo>
                    <a:pt x="813" y="649"/>
                  </a:lnTo>
                  <a:lnTo>
                    <a:pt x="876" y="567"/>
                  </a:lnTo>
                  <a:lnTo>
                    <a:pt x="876" y="487"/>
                  </a:lnTo>
                  <a:lnTo>
                    <a:pt x="1001" y="325"/>
                  </a:lnTo>
                  <a:lnTo>
                    <a:pt x="1627" y="325"/>
                  </a:lnTo>
                  <a:lnTo>
                    <a:pt x="1689" y="325"/>
                  </a:lnTo>
                  <a:lnTo>
                    <a:pt x="1814" y="162"/>
                  </a:lnTo>
                  <a:lnTo>
                    <a:pt x="1877" y="0"/>
                  </a:lnTo>
                </a:path>
              </a:pathLst>
            </a:custGeom>
            <a:noFill/>
            <a:ln w="12700">
              <a:solidFill>
                <a:srgbClr val="000000"/>
              </a:solidFill>
              <a:prstDash val="solid"/>
              <a:round/>
              <a:headEnd/>
              <a:tailEnd/>
            </a:ln>
          </p:spPr>
          <p:txBody>
            <a:bodyPr/>
            <a:lstStyle/>
            <a:p>
              <a:endParaRPr lang="da-DK">
                <a:solidFill>
                  <a:srgbClr val="FFFFFF"/>
                </a:solidFill>
              </a:endParaRPr>
            </a:p>
          </p:txBody>
        </p:sp>
        <p:sp>
          <p:nvSpPr>
            <p:cNvPr id="15387" name="Freeform 27"/>
            <p:cNvSpPr>
              <a:spLocks/>
            </p:cNvSpPr>
            <p:nvPr/>
          </p:nvSpPr>
          <p:spPr bwMode="auto">
            <a:xfrm>
              <a:off x="3175" y="1542"/>
              <a:ext cx="2153" cy="766"/>
            </a:xfrm>
            <a:custGeom>
              <a:avLst/>
              <a:gdLst/>
              <a:ahLst/>
              <a:cxnLst>
                <a:cxn ang="0">
                  <a:pos x="12" y="7"/>
                </a:cxn>
                <a:cxn ang="0">
                  <a:pos x="75" y="171"/>
                </a:cxn>
                <a:cxn ang="0">
                  <a:pos x="205" y="331"/>
                </a:cxn>
                <a:cxn ang="0">
                  <a:pos x="889" y="331"/>
                </a:cxn>
                <a:cxn ang="0">
                  <a:pos x="1013" y="487"/>
                </a:cxn>
                <a:cxn ang="0">
                  <a:pos x="1015" y="573"/>
                </a:cxn>
                <a:cxn ang="0">
                  <a:pos x="1083" y="660"/>
                </a:cxn>
                <a:cxn ang="0">
                  <a:pos x="1153" y="573"/>
                </a:cxn>
                <a:cxn ang="0">
                  <a:pos x="1153" y="487"/>
                </a:cxn>
                <a:cxn ang="0">
                  <a:pos x="1272" y="329"/>
                </a:cxn>
                <a:cxn ang="0">
                  <a:pos x="1959" y="329"/>
                </a:cxn>
                <a:cxn ang="0">
                  <a:pos x="2089" y="173"/>
                </a:cxn>
                <a:cxn ang="0">
                  <a:pos x="2153" y="0"/>
                </a:cxn>
                <a:cxn ang="0">
                  <a:pos x="2153" y="104"/>
                </a:cxn>
                <a:cxn ang="0">
                  <a:pos x="2121" y="212"/>
                </a:cxn>
                <a:cxn ang="0">
                  <a:pos x="1969" y="433"/>
                </a:cxn>
                <a:cxn ang="0">
                  <a:pos x="1293" y="428"/>
                </a:cxn>
                <a:cxn ang="0">
                  <a:pos x="1230" y="524"/>
                </a:cxn>
                <a:cxn ang="0">
                  <a:pos x="1230" y="634"/>
                </a:cxn>
                <a:cxn ang="0">
                  <a:pos x="1083" y="766"/>
                </a:cxn>
                <a:cxn ang="0">
                  <a:pos x="976" y="651"/>
                </a:cxn>
                <a:cxn ang="0">
                  <a:pos x="964" y="554"/>
                </a:cxn>
                <a:cxn ang="0">
                  <a:pos x="878" y="426"/>
                </a:cxn>
                <a:cxn ang="0">
                  <a:pos x="207" y="426"/>
                </a:cxn>
                <a:cxn ang="0">
                  <a:pos x="48" y="273"/>
                </a:cxn>
                <a:cxn ang="0">
                  <a:pos x="0" y="156"/>
                </a:cxn>
                <a:cxn ang="0">
                  <a:pos x="12" y="7"/>
                </a:cxn>
              </a:cxnLst>
              <a:rect l="0" t="0" r="r" b="b"/>
              <a:pathLst>
                <a:path w="2153" h="766">
                  <a:moveTo>
                    <a:pt x="12" y="7"/>
                  </a:moveTo>
                  <a:lnTo>
                    <a:pt x="75" y="171"/>
                  </a:lnTo>
                  <a:lnTo>
                    <a:pt x="205" y="331"/>
                  </a:lnTo>
                  <a:lnTo>
                    <a:pt x="889" y="331"/>
                  </a:lnTo>
                  <a:lnTo>
                    <a:pt x="1013" y="487"/>
                  </a:lnTo>
                  <a:lnTo>
                    <a:pt x="1015" y="573"/>
                  </a:lnTo>
                  <a:lnTo>
                    <a:pt x="1083" y="660"/>
                  </a:lnTo>
                  <a:lnTo>
                    <a:pt x="1153" y="573"/>
                  </a:lnTo>
                  <a:lnTo>
                    <a:pt x="1153" y="487"/>
                  </a:lnTo>
                  <a:lnTo>
                    <a:pt x="1272" y="329"/>
                  </a:lnTo>
                  <a:lnTo>
                    <a:pt x="1959" y="329"/>
                  </a:lnTo>
                  <a:lnTo>
                    <a:pt x="2089" y="173"/>
                  </a:lnTo>
                  <a:lnTo>
                    <a:pt x="2153" y="0"/>
                  </a:lnTo>
                  <a:lnTo>
                    <a:pt x="2153" y="104"/>
                  </a:lnTo>
                  <a:lnTo>
                    <a:pt x="2121" y="212"/>
                  </a:lnTo>
                  <a:lnTo>
                    <a:pt x="1969" y="433"/>
                  </a:lnTo>
                  <a:lnTo>
                    <a:pt x="1293" y="428"/>
                  </a:lnTo>
                  <a:lnTo>
                    <a:pt x="1230" y="524"/>
                  </a:lnTo>
                  <a:lnTo>
                    <a:pt x="1230" y="634"/>
                  </a:lnTo>
                  <a:lnTo>
                    <a:pt x="1083" y="766"/>
                  </a:lnTo>
                  <a:lnTo>
                    <a:pt x="976" y="651"/>
                  </a:lnTo>
                  <a:lnTo>
                    <a:pt x="964" y="554"/>
                  </a:lnTo>
                  <a:lnTo>
                    <a:pt x="878" y="426"/>
                  </a:lnTo>
                  <a:lnTo>
                    <a:pt x="207" y="426"/>
                  </a:lnTo>
                  <a:lnTo>
                    <a:pt x="48" y="273"/>
                  </a:lnTo>
                  <a:lnTo>
                    <a:pt x="0" y="156"/>
                  </a:lnTo>
                  <a:lnTo>
                    <a:pt x="12" y="7"/>
                  </a:lnTo>
                  <a:close/>
                </a:path>
              </a:pathLst>
            </a:custGeom>
            <a:blipFill dpi="0" rotWithShape="0">
              <a:blip r:embed="rId2"/>
              <a:srcRect/>
              <a:tile tx="0" ty="0" sx="100000" sy="100000" flip="none" algn="tl"/>
            </a:blipFill>
            <a:ln w="9525">
              <a:noFill/>
              <a:round/>
              <a:headEnd/>
              <a:tailEnd/>
            </a:ln>
          </p:spPr>
          <p:txBody>
            <a:bodyPr/>
            <a:lstStyle/>
            <a:p>
              <a:endParaRPr lang="da-DK">
                <a:solidFill>
                  <a:srgbClr val="FFFFFF"/>
                </a:solidFill>
              </a:endParaRPr>
            </a:p>
          </p:txBody>
        </p:sp>
        <p:sp>
          <p:nvSpPr>
            <p:cNvPr id="15388" name="Line 28"/>
            <p:cNvSpPr>
              <a:spLocks noChangeShapeType="1"/>
            </p:cNvSpPr>
            <p:nvPr/>
          </p:nvSpPr>
          <p:spPr bwMode="auto">
            <a:xfrm>
              <a:off x="3250" y="1642"/>
              <a:ext cx="2034" cy="1"/>
            </a:xfrm>
            <a:prstGeom prst="line">
              <a:avLst/>
            </a:prstGeom>
            <a:noFill/>
            <a:ln w="7938">
              <a:solidFill>
                <a:srgbClr val="000000"/>
              </a:solidFill>
              <a:round/>
              <a:headEnd/>
              <a:tailEnd/>
            </a:ln>
          </p:spPr>
          <p:txBody>
            <a:bodyPr/>
            <a:lstStyle/>
            <a:p>
              <a:endParaRPr lang="da-DK">
                <a:solidFill>
                  <a:srgbClr val="FFFFFF"/>
                </a:solidFill>
              </a:endParaRPr>
            </a:p>
          </p:txBody>
        </p:sp>
        <p:sp>
          <p:nvSpPr>
            <p:cNvPr id="15389" name="Line 29"/>
            <p:cNvSpPr>
              <a:spLocks noChangeShapeType="1"/>
            </p:cNvSpPr>
            <p:nvPr/>
          </p:nvSpPr>
          <p:spPr bwMode="auto">
            <a:xfrm>
              <a:off x="3250" y="1661"/>
              <a:ext cx="2034" cy="1"/>
            </a:xfrm>
            <a:prstGeom prst="line">
              <a:avLst/>
            </a:prstGeom>
            <a:noFill/>
            <a:ln w="3175">
              <a:solidFill>
                <a:srgbClr val="000000"/>
              </a:solidFill>
              <a:prstDash val="sysDot"/>
              <a:round/>
              <a:headEnd/>
              <a:tailEnd/>
            </a:ln>
          </p:spPr>
          <p:txBody>
            <a:bodyPr/>
            <a:lstStyle/>
            <a:p>
              <a:endParaRPr lang="da-DK">
                <a:solidFill>
                  <a:srgbClr val="FFFFFF"/>
                </a:solidFill>
              </a:endParaRPr>
            </a:p>
          </p:txBody>
        </p:sp>
        <p:sp>
          <p:nvSpPr>
            <p:cNvPr id="15390" name="Line 30"/>
            <p:cNvSpPr>
              <a:spLocks noChangeShapeType="1"/>
            </p:cNvSpPr>
            <p:nvPr/>
          </p:nvSpPr>
          <p:spPr bwMode="auto">
            <a:xfrm>
              <a:off x="3250" y="1432"/>
              <a:ext cx="2034" cy="1"/>
            </a:xfrm>
            <a:prstGeom prst="line">
              <a:avLst/>
            </a:prstGeom>
            <a:noFill/>
            <a:ln w="7938">
              <a:solidFill>
                <a:srgbClr val="000000"/>
              </a:solidFill>
              <a:round/>
              <a:headEnd/>
              <a:tailEnd/>
            </a:ln>
          </p:spPr>
          <p:txBody>
            <a:bodyPr/>
            <a:lstStyle/>
            <a:p>
              <a:endParaRPr lang="da-DK">
                <a:solidFill>
                  <a:srgbClr val="FFFFFF"/>
                </a:solidFill>
              </a:endParaRPr>
            </a:p>
          </p:txBody>
        </p:sp>
        <p:sp>
          <p:nvSpPr>
            <p:cNvPr id="15391" name="Freeform 31"/>
            <p:cNvSpPr>
              <a:spLocks noEditPoints="1"/>
            </p:cNvSpPr>
            <p:nvPr/>
          </p:nvSpPr>
          <p:spPr bwMode="auto">
            <a:xfrm>
              <a:off x="3250" y="1408"/>
              <a:ext cx="2034" cy="45"/>
            </a:xfrm>
            <a:custGeom>
              <a:avLst/>
              <a:gdLst/>
              <a:ahLst/>
              <a:cxnLst>
                <a:cxn ang="0">
                  <a:pos x="35" y="0"/>
                </a:cxn>
                <a:cxn ang="0">
                  <a:pos x="0" y="24"/>
                </a:cxn>
                <a:cxn ang="0">
                  <a:pos x="35" y="45"/>
                </a:cxn>
                <a:cxn ang="0">
                  <a:pos x="35" y="0"/>
                </a:cxn>
                <a:cxn ang="0">
                  <a:pos x="1999" y="0"/>
                </a:cxn>
                <a:cxn ang="0">
                  <a:pos x="2034" y="24"/>
                </a:cxn>
                <a:cxn ang="0">
                  <a:pos x="1999" y="45"/>
                </a:cxn>
                <a:cxn ang="0">
                  <a:pos x="1999" y="0"/>
                </a:cxn>
              </a:cxnLst>
              <a:rect l="0" t="0" r="r" b="b"/>
              <a:pathLst>
                <a:path w="2034" h="45">
                  <a:moveTo>
                    <a:pt x="35" y="0"/>
                  </a:moveTo>
                  <a:lnTo>
                    <a:pt x="0" y="24"/>
                  </a:lnTo>
                  <a:lnTo>
                    <a:pt x="35" y="45"/>
                  </a:lnTo>
                  <a:lnTo>
                    <a:pt x="35" y="0"/>
                  </a:lnTo>
                  <a:close/>
                  <a:moveTo>
                    <a:pt x="1999" y="0"/>
                  </a:moveTo>
                  <a:lnTo>
                    <a:pt x="2034" y="24"/>
                  </a:lnTo>
                  <a:lnTo>
                    <a:pt x="1999" y="45"/>
                  </a:lnTo>
                  <a:lnTo>
                    <a:pt x="1999" y="0"/>
                  </a:lnTo>
                  <a:close/>
                </a:path>
              </a:pathLst>
            </a:custGeom>
            <a:solidFill>
              <a:srgbClr val="000000"/>
            </a:solidFill>
            <a:ln w="9525">
              <a:noFill/>
              <a:round/>
              <a:headEnd/>
              <a:tailEnd/>
            </a:ln>
          </p:spPr>
          <p:txBody>
            <a:bodyPr/>
            <a:lstStyle/>
            <a:p>
              <a:endParaRPr lang="da-DK">
                <a:solidFill>
                  <a:srgbClr val="FFFFFF"/>
                </a:solidFill>
              </a:endParaRPr>
            </a:p>
          </p:txBody>
        </p:sp>
        <p:sp>
          <p:nvSpPr>
            <p:cNvPr id="15392" name="Freeform 32"/>
            <p:cNvSpPr>
              <a:spLocks/>
            </p:cNvSpPr>
            <p:nvPr/>
          </p:nvSpPr>
          <p:spPr bwMode="auto">
            <a:xfrm>
              <a:off x="3250" y="1408"/>
              <a:ext cx="35" cy="45"/>
            </a:xfrm>
            <a:custGeom>
              <a:avLst/>
              <a:gdLst/>
              <a:ahLst/>
              <a:cxnLst>
                <a:cxn ang="0">
                  <a:pos x="35" y="0"/>
                </a:cxn>
                <a:cxn ang="0">
                  <a:pos x="0" y="24"/>
                </a:cxn>
                <a:cxn ang="0">
                  <a:pos x="35" y="45"/>
                </a:cxn>
                <a:cxn ang="0">
                  <a:pos x="35" y="0"/>
                </a:cxn>
              </a:cxnLst>
              <a:rect l="0" t="0" r="r" b="b"/>
              <a:pathLst>
                <a:path w="35" h="45">
                  <a:moveTo>
                    <a:pt x="35" y="0"/>
                  </a:moveTo>
                  <a:lnTo>
                    <a:pt x="0" y="24"/>
                  </a:lnTo>
                  <a:lnTo>
                    <a:pt x="35" y="45"/>
                  </a:lnTo>
                  <a:lnTo>
                    <a:pt x="35" y="0"/>
                  </a:lnTo>
                </a:path>
              </a:pathLst>
            </a:custGeom>
            <a:noFill/>
            <a:ln w="7938">
              <a:solidFill>
                <a:srgbClr val="000000"/>
              </a:solidFill>
              <a:prstDash val="solid"/>
              <a:round/>
              <a:headEnd/>
              <a:tailEnd/>
            </a:ln>
          </p:spPr>
          <p:txBody>
            <a:bodyPr/>
            <a:lstStyle/>
            <a:p>
              <a:endParaRPr lang="da-DK">
                <a:solidFill>
                  <a:srgbClr val="FFFFFF"/>
                </a:solidFill>
              </a:endParaRPr>
            </a:p>
          </p:txBody>
        </p:sp>
        <p:sp>
          <p:nvSpPr>
            <p:cNvPr id="15393" name="Freeform 33"/>
            <p:cNvSpPr>
              <a:spLocks/>
            </p:cNvSpPr>
            <p:nvPr/>
          </p:nvSpPr>
          <p:spPr bwMode="auto">
            <a:xfrm>
              <a:off x="5249" y="1408"/>
              <a:ext cx="35" cy="45"/>
            </a:xfrm>
            <a:custGeom>
              <a:avLst/>
              <a:gdLst/>
              <a:ahLst/>
              <a:cxnLst>
                <a:cxn ang="0">
                  <a:pos x="0" y="0"/>
                </a:cxn>
                <a:cxn ang="0">
                  <a:pos x="35" y="24"/>
                </a:cxn>
                <a:cxn ang="0">
                  <a:pos x="0" y="45"/>
                </a:cxn>
                <a:cxn ang="0">
                  <a:pos x="0" y="0"/>
                </a:cxn>
              </a:cxnLst>
              <a:rect l="0" t="0" r="r" b="b"/>
              <a:pathLst>
                <a:path w="35" h="45">
                  <a:moveTo>
                    <a:pt x="0" y="0"/>
                  </a:moveTo>
                  <a:lnTo>
                    <a:pt x="35" y="24"/>
                  </a:lnTo>
                  <a:lnTo>
                    <a:pt x="0" y="45"/>
                  </a:lnTo>
                  <a:lnTo>
                    <a:pt x="0" y="0"/>
                  </a:lnTo>
                </a:path>
              </a:pathLst>
            </a:custGeom>
            <a:noFill/>
            <a:ln w="7938">
              <a:solidFill>
                <a:srgbClr val="000000"/>
              </a:solidFill>
              <a:prstDash val="solid"/>
              <a:round/>
              <a:headEnd/>
              <a:tailEnd/>
            </a:ln>
          </p:spPr>
          <p:txBody>
            <a:bodyPr/>
            <a:lstStyle/>
            <a:p>
              <a:endParaRPr lang="da-DK">
                <a:solidFill>
                  <a:srgbClr val="FFFFFF"/>
                </a:solidFill>
              </a:endParaRPr>
            </a:p>
          </p:txBody>
        </p:sp>
        <p:sp>
          <p:nvSpPr>
            <p:cNvPr id="15394" name="Line 34"/>
            <p:cNvSpPr>
              <a:spLocks noChangeShapeType="1"/>
            </p:cNvSpPr>
            <p:nvPr/>
          </p:nvSpPr>
          <p:spPr bwMode="auto">
            <a:xfrm>
              <a:off x="5186" y="1436"/>
              <a:ext cx="1" cy="792"/>
            </a:xfrm>
            <a:prstGeom prst="line">
              <a:avLst/>
            </a:prstGeom>
            <a:noFill/>
            <a:ln w="7938">
              <a:solidFill>
                <a:srgbClr val="000000"/>
              </a:solidFill>
              <a:round/>
              <a:headEnd/>
              <a:tailEnd/>
            </a:ln>
          </p:spPr>
          <p:txBody>
            <a:bodyPr/>
            <a:lstStyle/>
            <a:p>
              <a:endParaRPr lang="da-DK">
                <a:solidFill>
                  <a:srgbClr val="FFFFFF"/>
                </a:solidFill>
              </a:endParaRPr>
            </a:p>
          </p:txBody>
        </p:sp>
        <p:sp>
          <p:nvSpPr>
            <p:cNvPr id="15395" name="Freeform 35"/>
            <p:cNvSpPr>
              <a:spLocks/>
            </p:cNvSpPr>
            <p:nvPr/>
          </p:nvSpPr>
          <p:spPr bwMode="auto">
            <a:xfrm>
              <a:off x="5167" y="1436"/>
              <a:ext cx="35" cy="46"/>
            </a:xfrm>
            <a:custGeom>
              <a:avLst/>
              <a:gdLst/>
              <a:ahLst/>
              <a:cxnLst>
                <a:cxn ang="0">
                  <a:pos x="35" y="46"/>
                </a:cxn>
                <a:cxn ang="0">
                  <a:pos x="19" y="0"/>
                </a:cxn>
                <a:cxn ang="0">
                  <a:pos x="0" y="46"/>
                </a:cxn>
                <a:cxn ang="0">
                  <a:pos x="35" y="46"/>
                </a:cxn>
              </a:cxnLst>
              <a:rect l="0" t="0" r="r" b="b"/>
              <a:pathLst>
                <a:path w="35" h="46">
                  <a:moveTo>
                    <a:pt x="35" y="46"/>
                  </a:moveTo>
                  <a:lnTo>
                    <a:pt x="19" y="0"/>
                  </a:lnTo>
                  <a:lnTo>
                    <a:pt x="0" y="46"/>
                  </a:lnTo>
                  <a:lnTo>
                    <a:pt x="35" y="46"/>
                  </a:lnTo>
                  <a:close/>
                </a:path>
              </a:pathLst>
            </a:custGeom>
            <a:solidFill>
              <a:srgbClr val="000000"/>
            </a:solidFill>
            <a:ln w="9525">
              <a:noFill/>
              <a:round/>
              <a:headEnd/>
              <a:tailEnd/>
            </a:ln>
          </p:spPr>
          <p:txBody>
            <a:bodyPr/>
            <a:lstStyle/>
            <a:p>
              <a:endParaRPr lang="da-DK">
                <a:solidFill>
                  <a:srgbClr val="FFFFFF"/>
                </a:solidFill>
              </a:endParaRPr>
            </a:p>
          </p:txBody>
        </p:sp>
        <p:sp>
          <p:nvSpPr>
            <p:cNvPr id="15396" name="Freeform 36"/>
            <p:cNvSpPr>
              <a:spLocks/>
            </p:cNvSpPr>
            <p:nvPr/>
          </p:nvSpPr>
          <p:spPr bwMode="auto">
            <a:xfrm>
              <a:off x="5167" y="1436"/>
              <a:ext cx="35" cy="46"/>
            </a:xfrm>
            <a:custGeom>
              <a:avLst/>
              <a:gdLst/>
              <a:ahLst/>
              <a:cxnLst>
                <a:cxn ang="0">
                  <a:pos x="35" y="46"/>
                </a:cxn>
                <a:cxn ang="0">
                  <a:pos x="19" y="0"/>
                </a:cxn>
                <a:cxn ang="0">
                  <a:pos x="0" y="46"/>
                </a:cxn>
                <a:cxn ang="0">
                  <a:pos x="35" y="46"/>
                </a:cxn>
              </a:cxnLst>
              <a:rect l="0" t="0" r="r" b="b"/>
              <a:pathLst>
                <a:path w="35" h="46">
                  <a:moveTo>
                    <a:pt x="35" y="46"/>
                  </a:moveTo>
                  <a:lnTo>
                    <a:pt x="19" y="0"/>
                  </a:lnTo>
                  <a:lnTo>
                    <a:pt x="0" y="46"/>
                  </a:lnTo>
                  <a:lnTo>
                    <a:pt x="35" y="46"/>
                  </a:lnTo>
                </a:path>
              </a:pathLst>
            </a:custGeom>
            <a:noFill/>
            <a:ln w="7938">
              <a:solidFill>
                <a:srgbClr val="000000"/>
              </a:solidFill>
              <a:prstDash val="solid"/>
              <a:round/>
              <a:headEnd/>
              <a:tailEnd/>
            </a:ln>
          </p:spPr>
          <p:txBody>
            <a:bodyPr/>
            <a:lstStyle/>
            <a:p>
              <a:endParaRPr lang="da-DK">
                <a:solidFill>
                  <a:srgbClr val="FFFFFF"/>
                </a:solidFill>
              </a:endParaRPr>
            </a:p>
          </p:txBody>
        </p:sp>
        <p:sp>
          <p:nvSpPr>
            <p:cNvPr id="15397" name="Freeform 37"/>
            <p:cNvSpPr>
              <a:spLocks/>
            </p:cNvSpPr>
            <p:nvPr/>
          </p:nvSpPr>
          <p:spPr bwMode="auto">
            <a:xfrm>
              <a:off x="5176" y="2230"/>
              <a:ext cx="20" cy="138"/>
            </a:xfrm>
            <a:custGeom>
              <a:avLst/>
              <a:gdLst/>
              <a:ahLst/>
              <a:cxnLst>
                <a:cxn ang="0">
                  <a:pos x="8" y="0"/>
                </a:cxn>
                <a:cxn ang="0">
                  <a:pos x="20" y="17"/>
                </a:cxn>
                <a:cxn ang="0">
                  <a:pos x="0" y="32"/>
                </a:cxn>
                <a:cxn ang="0">
                  <a:pos x="20" y="52"/>
                </a:cxn>
                <a:cxn ang="0">
                  <a:pos x="0" y="69"/>
                </a:cxn>
                <a:cxn ang="0">
                  <a:pos x="11" y="89"/>
                </a:cxn>
                <a:cxn ang="0">
                  <a:pos x="11" y="138"/>
                </a:cxn>
              </a:cxnLst>
              <a:rect l="0" t="0" r="r" b="b"/>
              <a:pathLst>
                <a:path w="20" h="138">
                  <a:moveTo>
                    <a:pt x="8" y="0"/>
                  </a:moveTo>
                  <a:lnTo>
                    <a:pt x="20" y="17"/>
                  </a:lnTo>
                  <a:lnTo>
                    <a:pt x="0" y="32"/>
                  </a:lnTo>
                  <a:lnTo>
                    <a:pt x="20" y="52"/>
                  </a:lnTo>
                  <a:lnTo>
                    <a:pt x="0" y="69"/>
                  </a:lnTo>
                  <a:lnTo>
                    <a:pt x="11" y="89"/>
                  </a:lnTo>
                  <a:lnTo>
                    <a:pt x="11" y="138"/>
                  </a:lnTo>
                </a:path>
              </a:pathLst>
            </a:custGeom>
            <a:noFill/>
            <a:ln w="7938">
              <a:solidFill>
                <a:srgbClr val="000000"/>
              </a:solidFill>
              <a:prstDash val="solid"/>
              <a:round/>
              <a:headEnd/>
              <a:tailEnd/>
            </a:ln>
          </p:spPr>
          <p:txBody>
            <a:bodyPr/>
            <a:lstStyle/>
            <a:p>
              <a:endParaRPr lang="da-DK">
                <a:solidFill>
                  <a:srgbClr val="FFFFFF"/>
                </a:solidFill>
              </a:endParaRPr>
            </a:p>
          </p:txBody>
        </p:sp>
        <p:sp>
          <p:nvSpPr>
            <p:cNvPr id="15398" name="Line 38"/>
            <p:cNvSpPr>
              <a:spLocks noChangeShapeType="1"/>
            </p:cNvSpPr>
            <p:nvPr/>
          </p:nvSpPr>
          <p:spPr bwMode="auto">
            <a:xfrm>
              <a:off x="5107" y="2368"/>
              <a:ext cx="314" cy="1"/>
            </a:xfrm>
            <a:prstGeom prst="line">
              <a:avLst/>
            </a:prstGeom>
            <a:noFill/>
            <a:ln w="7938">
              <a:solidFill>
                <a:srgbClr val="000000"/>
              </a:solidFill>
              <a:round/>
              <a:headEnd/>
              <a:tailEnd/>
            </a:ln>
          </p:spPr>
          <p:txBody>
            <a:bodyPr/>
            <a:lstStyle/>
            <a:p>
              <a:endParaRPr lang="da-DK">
                <a:solidFill>
                  <a:srgbClr val="FFFFFF"/>
                </a:solidFill>
              </a:endParaRPr>
            </a:p>
          </p:txBody>
        </p:sp>
        <p:sp>
          <p:nvSpPr>
            <p:cNvPr id="15399" name="Freeform 39"/>
            <p:cNvSpPr>
              <a:spLocks/>
            </p:cNvSpPr>
            <p:nvPr/>
          </p:nvSpPr>
          <p:spPr bwMode="auto">
            <a:xfrm>
              <a:off x="5386" y="2345"/>
              <a:ext cx="35" cy="45"/>
            </a:xfrm>
            <a:custGeom>
              <a:avLst/>
              <a:gdLst/>
              <a:ahLst/>
              <a:cxnLst>
                <a:cxn ang="0">
                  <a:pos x="0" y="0"/>
                </a:cxn>
                <a:cxn ang="0">
                  <a:pos x="35" y="23"/>
                </a:cxn>
                <a:cxn ang="0">
                  <a:pos x="0" y="45"/>
                </a:cxn>
                <a:cxn ang="0">
                  <a:pos x="0" y="0"/>
                </a:cxn>
              </a:cxnLst>
              <a:rect l="0" t="0" r="r" b="b"/>
              <a:pathLst>
                <a:path w="35" h="45">
                  <a:moveTo>
                    <a:pt x="0" y="0"/>
                  </a:moveTo>
                  <a:lnTo>
                    <a:pt x="35" y="23"/>
                  </a:lnTo>
                  <a:lnTo>
                    <a:pt x="0" y="45"/>
                  </a:lnTo>
                  <a:lnTo>
                    <a:pt x="0" y="0"/>
                  </a:lnTo>
                  <a:close/>
                </a:path>
              </a:pathLst>
            </a:custGeom>
            <a:solidFill>
              <a:srgbClr val="000000"/>
            </a:solidFill>
            <a:ln w="9525">
              <a:noFill/>
              <a:round/>
              <a:headEnd/>
              <a:tailEnd/>
            </a:ln>
          </p:spPr>
          <p:txBody>
            <a:bodyPr/>
            <a:lstStyle/>
            <a:p>
              <a:endParaRPr lang="da-DK">
                <a:solidFill>
                  <a:srgbClr val="FFFFFF"/>
                </a:solidFill>
              </a:endParaRPr>
            </a:p>
          </p:txBody>
        </p:sp>
        <p:sp>
          <p:nvSpPr>
            <p:cNvPr id="15400" name="Freeform 40"/>
            <p:cNvSpPr>
              <a:spLocks/>
            </p:cNvSpPr>
            <p:nvPr/>
          </p:nvSpPr>
          <p:spPr bwMode="auto">
            <a:xfrm>
              <a:off x="5386" y="2345"/>
              <a:ext cx="35" cy="45"/>
            </a:xfrm>
            <a:custGeom>
              <a:avLst/>
              <a:gdLst/>
              <a:ahLst/>
              <a:cxnLst>
                <a:cxn ang="0">
                  <a:pos x="0" y="0"/>
                </a:cxn>
                <a:cxn ang="0">
                  <a:pos x="35" y="23"/>
                </a:cxn>
                <a:cxn ang="0">
                  <a:pos x="0" y="45"/>
                </a:cxn>
                <a:cxn ang="0">
                  <a:pos x="0" y="0"/>
                </a:cxn>
              </a:cxnLst>
              <a:rect l="0" t="0" r="r" b="b"/>
              <a:pathLst>
                <a:path w="35" h="45">
                  <a:moveTo>
                    <a:pt x="0" y="0"/>
                  </a:moveTo>
                  <a:lnTo>
                    <a:pt x="35" y="23"/>
                  </a:lnTo>
                  <a:lnTo>
                    <a:pt x="0" y="45"/>
                  </a:lnTo>
                  <a:lnTo>
                    <a:pt x="0" y="0"/>
                  </a:lnTo>
                </a:path>
              </a:pathLst>
            </a:custGeom>
            <a:noFill/>
            <a:ln w="7938">
              <a:solidFill>
                <a:srgbClr val="000000"/>
              </a:solidFill>
              <a:prstDash val="solid"/>
              <a:round/>
              <a:headEnd/>
              <a:tailEnd/>
            </a:ln>
          </p:spPr>
          <p:txBody>
            <a:bodyPr/>
            <a:lstStyle/>
            <a:p>
              <a:endParaRPr lang="da-DK">
                <a:solidFill>
                  <a:srgbClr val="FFFFFF"/>
                </a:solidFill>
              </a:endParaRPr>
            </a:p>
          </p:txBody>
        </p:sp>
        <p:sp>
          <p:nvSpPr>
            <p:cNvPr id="15401" name="Rectangle 41"/>
            <p:cNvSpPr>
              <a:spLocks noChangeArrowheads="1"/>
            </p:cNvSpPr>
            <p:nvPr/>
          </p:nvSpPr>
          <p:spPr bwMode="auto">
            <a:xfrm>
              <a:off x="3954" y="1272"/>
              <a:ext cx="839" cy="136"/>
            </a:xfrm>
            <a:prstGeom prst="rect">
              <a:avLst/>
            </a:prstGeom>
            <a:noFill/>
            <a:ln w="9525">
              <a:noFill/>
              <a:miter lim="800000"/>
              <a:headEnd/>
              <a:tailEnd/>
            </a:ln>
          </p:spPr>
          <p:txBody>
            <a:bodyPr wrap="none" lIns="0" tIns="0" rIns="0" bIns="0">
              <a:spAutoFit/>
            </a:bodyPr>
            <a:lstStyle/>
            <a:p>
              <a:r>
                <a:rPr lang="en-US" sz="1400" dirty="0">
                  <a:solidFill>
                    <a:schemeClr val="accent6"/>
                  </a:solidFill>
                  <a:latin typeface="Arial" charset="0"/>
                </a:rPr>
                <a:t>b (storage width)</a:t>
              </a:r>
              <a:endParaRPr lang="en-US" sz="1800" dirty="0">
                <a:solidFill>
                  <a:schemeClr val="accent6"/>
                </a:solidFill>
                <a:latin typeface="Arial" charset="0"/>
              </a:endParaRPr>
            </a:p>
          </p:txBody>
        </p:sp>
        <p:sp>
          <p:nvSpPr>
            <p:cNvPr id="15402" name="Rectangle 42"/>
            <p:cNvSpPr>
              <a:spLocks noChangeArrowheads="1"/>
            </p:cNvSpPr>
            <p:nvPr/>
          </p:nvSpPr>
          <p:spPr bwMode="auto">
            <a:xfrm>
              <a:off x="5256" y="2077"/>
              <a:ext cx="620" cy="136"/>
            </a:xfrm>
            <a:prstGeom prst="rect">
              <a:avLst/>
            </a:prstGeom>
            <a:noFill/>
            <a:ln w="9525">
              <a:noFill/>
              <a:miter lim="800000"/>
              <a:headEnd/>
              <a:tailEnd/>
            </a:ln>
          </p:spPr>
          <p:txBody>
            <a:bodyPr wrap="none" lIns="0" tIns="0" rIns="0" bIns="0">
              <a:spAutoFit/>
            </a:bodyPr>
            <a:lstStyle/>
            <a:p>
              <a:r>
                <a:rPr lang="en-US" sz="1400" dirty="0">
                  <a:solidFill>
                    <a:schemeClr val="accent6"/>
                  </a:solidFill>
                  <a:latin typeface="Arial" charset="0"/>
                </a:rPr>
                <a:t>h (elevation)</a:t>
              </a:r>
              <a:endParaRPr lang="en-US" sz="1800" dirty="0">
                <a:solidFill>
                  <a:schemeClr val="accent6"/>
                </a:solidFill>
                <a:latin typeface="Arial" charset="0"/>
              </a:endParaRPr>
            </a:p>
          </p:txBody>
        </p:sp>
        <p:sp>
          <p:nvSpPr>
            <p:cNvPr id="15403" name="Rectangle 43"/>
            <p:cNvSpPr>
              <a:spLocks noChangeArrowheads="1"/>
            </p:cNvSpPr>
            <p:nvPr/>
          </p:nvSpPr>
          <p:spPr bwMode="auto">
            <a:xfrm>
              <a:off x="3490" y="1705"/>
              <a:ext cx="483" cy="136"/>
            </a:xfrm>
            <a:prstGeom prst="rect">
              <a:avLst/>
            </a:prstGeom>
            <a:noFill/>
            <a:ln w="9525">
              <a:noFill/>
              <a:miter lim="800000"/>
              <a:headEnd/>
              <a:tailEnd/>
            </a:ln>
          </p:spPr>
          <p:txBody>
            <a:bodyPr wrap="none" lIns="0" tIns="0" rIns="0" bIns="0">
              <a:spAutoFit/>
            </a:bodyPr>
            <a:lstStyle/>
            <a:p>
              <a:r>
                <a:rPr lang="en-US" sz="1400" dirty="0">
                  <a:solidFill>
                    <a:schemeClr val="accent6"/>
                  </a:solidFill>
                  <a:latin typeface="Arial" charset="0"/>
                </a:rPr>
                <a:t>floodplain</a:t>
              </a:r>
              <a:endParaRPr lang="en-US" sz="1800" dirty="0">
                <a:solidFill>
                  <a:schemeClr val="accent6"/>
                </a:solidFill>
                <a:latin typeface="Arial" charset="0"/>
              </a:endParaRPr>
            </a:p>
          </p:txBody>
        </p:sp>
        <p:sp>
          <p:nvSpPr>
            <p:cNvPr id="15404" name="Rectangle 44"/>
            <p:cNvSpPr>
              <a:spLocks noChangeArrowheads="1"/>
            </p:cNvSpPr>
            <p:nvPr/>
          </p:nvSpPr>
          <p:spPr bwMode="auto">
            <a:xfrm>
              <a:off x="4588" y="1705"/>
              <a:ext cx="483" cy="136"/>
            </a:xfrm>
            <a:prstGeom prst="rect">
              <a:avLst/>
            </a:prstGeom>
            <a:noFill/>
            <a:ln w="9525">
              <a:noFill/>
              <a:miter lim="800000"/>
              <a:headEnd/>
              <a:tailEnd/>
            </a:ln>
          </p:spPr>
          <p:txBody>
            <a:bodyPr wrap="none" lIns="0" tIns="0" rIns="0" bIns="0">
              <a:spAutoFit/>
            </a:bodyPr>
            <a:lstStyle/>
            <a:p>
              <a:r>
                <a:rPr lang="en-US" sz="1400" dirty="0">
                  <a:solidFill>
                    <a:schemeClr val="accent6"/>
                  </a:solidFill>
                  <a:latin typeface="Arial" charset="0"/>
                </a:rPr>
                <a:t>floodplain</a:t>
              </a:r>
              <a:endParaRPr lang="en-US" sz="1800" dirty="0">
                <a:solidFill>
                  <a:schemeClr val="accent6"/>
                </a:solidFill>
                <a:latin typeface="Arial" charset="0"/>
              </a:endParaRPr>
            </a:p>
          </p:txBody>
        </p:sp>
        <p:sp>
          <p:nvSpPr>
            <p:cNvPr id="15405" name="Rectangle 45"/>
            <p:cNvSpPr>
              <a:spLocks noChangeArrowheads="1"/>
            </p:cNvSpPr>
            <p:nvPr/>
          </p:nvSpPr>
          <p:spPr bwMode="auto">
            <a:xfrm>
              <a:off x="4101" y="1705"/>
              <a:ext cx="395" cy="136"/>
            </a:xfrm>
            <a:prstGeom prst="rect">
              <a:avLst/>
            </a:prstGeom>
            <a:noFill/>
            <a:ln w="9525">
              <a:noFill/>
              <a:miter lim="800000"/>
              <a:headEnd/>
              <a:tailEnd/>
            </a:ln>
          </p:spPr>
          <p:txBody>
            <a:bodyPr wrap="none" lIns="0" tIns="0" rIns="0" bIns="0">
              <a:spAutoFit/>
            </a:bodyPr>
            <a:lstStyle/>
            <a:p>
              <a:r>
                <a:rPr lang="en-US" sz="1400" dirty="0">
                  <a:solidFill>
                    <a:schemeClr val="accent6"/>
                  </a:solidFill>
                  <a:latin typeface="Arial" charset="0"/>
                </a:rPr>
                <a:t>channel</a:t>
              </a:r>
              <a:endParaRPr lang="en-US" sz="1800" dirty="0">
                <a:solidFill>
                  <a:schemeClr val="accent6"/>
                </a:solidFill>
                <a:latin typeface="Arial" charset="0"/>
              </a:endParaRPr>
            </a:p>
          </p:txBody>
        </p:sp>
      </p:grpSp>
      <p:sp>
        <p:nvSpPr>
          <p:cNvPr id="15406" name="Rectangle 46"/>
          <p:cNvSpPr>
            <a:spLocks noGrp="1" noChangeArrowheads="1"/>
          </p:cNvSpPr>
          <p:nvPr>
            <p:ph type="title"/>
          </p:nvPr>
        </p:nvSpPr>
        <p:spPr>
          <a:noFill/>
          <a:ln/>
        </p:spPr>
        <p:txBody>
          <a:bodyPr/>
          <a:lstStyle/>
          <a:p>
            <a:r>
              <a:rPr lang="da-DK">
                <a:solidFill>
                  <a:srgbClr val="FFFFFF"/>
                </a:solidFill>
              </a:rPr>
              <a:t>DATABASES</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Topographical and Time Series </a:t>
            </a:r>
            <a:r>
              <a:rPr lang="en-US" dirty="0" smtClean="0">
                <a:solidFill>
                  <a:srgbClr val="FFFFFF"/>
                </a:solidFill>
              </a:rPr>
              <a:t>Data</a:t>
            </a:r>
          </a:p>
          <a:p>
            <a:pPr marL="0" indent="0">
              <a:buNone/>
            </a:pPr>
            <a:endParaRPr lang="en-US" dirty="0">
              <a:solidFill>
                <a:srgbClr val="FFFFFF"/>
              </a:solidFill>
            </a:endParaRPr>
          </a:p>
          <a:p>
            <a:pPr marL="0" indent="0" defTabSz="762000" eaLnBrk="0" hangingPunct="0">
              <a:spcBef>
                <a:spcPct val="50000"/>
              </a:spcBef>
              <a:buNone/>
            </a:pPr>
            <a:r>
              <a:rPr lang="en-GB" sz="1800" dirty="0">
                <a:solidFill>
                  <a:schemeClr val="accent1"/>
                </a:solidFill>
              </a:rPr>
              <a:t>Topographical Data:</a:t>
            </a:r>
          </a:p>
          <a:p>
            <a:pPr defTabSz="762000" eaLnBrk="0" hangingPunct="0"/>
            <a:r>
              <a:rPr lang="en-GB" sz="1800" dirty="0" smtClean="0">
                <a:solidFill>
                  <a:srgbClr val="FFFFFF"/>
                </a:solidFill>
              </a:rPr>
              <a:t>Channel </a:t>
            </a:r>
            <a:r>
              <a:rPr lang="en-GB" sz="1800" dirty="0">
                <a:solidFill>
                  <a:srgbClr val="FFFFFF"/>
                </a:solidFill>
              </a:rPr>
              <a:t>cross-sections</a:t>
            </a:r>
          </a:p>
          <a:p>
            <a:pPr defTabSz="762000" eaLnBrk="0" hangingPunct="0"/>
            <a:r>
              <a:rPr lang="en-GB" sz="1800" dirty="0" smtClean="0">
                <a:solidFill>
                  <a:srgbClr val="FFFFFF"/>
                </a:solidFill>
              </a:rPr>
              <a:t>Floodplain </a:t>
            </a:r>
            <a:r>
              <a:rPr lang="en-GB" sz="1800" dirty="0">
                <a:solidFill>
                  <a:srgbClr val="FFFFFF"/>
                </a:solidFill>
              </a:rPr>
              <a:t>topography</a:t>
            </a:r>
          </a:p>
          <a:p>
            <a:pPr defTabSz="762000" eaLnBrk="0" hangingPunct="0"/>
            <a:r>
              <a:rPr lang="en-GB" sz="1800" dirty="0" smtClean="0">
                <a:solidFill>
                  <a:srgbClr val="FFFFFF"/>
                </a:solidFill>
              </a:rPr>
              <a:t>Channel </a:t>
            </a:r>
            <a:r>
              <a:rPr lang="en-GB" sz="1800" dirty="0">
                <a:solidFill>
                  <a:srgbClr val="FFFFFF"/>
                </a:solidFill>
              </a:rPr>
              <a:t>&amp; Floodplain</a:t>
            </a:r>
            <a:br>
              <a:rPr lang="en-GB" sz="1800" dirty="0">
                <a:solidFill>
                  <a:srgbClr val="FFFFFF"/>
                </a:solidFill>
              </a:rPr>
            </a:br>
            <a:r>
              <a:rPr lang="en-GB" sz="1800" dirty="0" smtClean="0">
                <a:solidFill>
                  <a:srgbClr val="FFFFFF"/>
                </a:solidFill>
              </a:rPr>
              <a:t>Roughness</a:t>
            </a:r>
            <a:endParaRPr lang="en-GB" sz="1800" dirty="0">
              <a:solidFill>
                <a:srgbClr val="FFFFFF"/>
              </a:solidFill>
            </a:endParaRPr>
          </a:p>
          <a:p>
            <a:pPr defTabSz="762000" eaLnBrk="0" hangingPunct="0"/>
            <a:r>
              <a:rPr lang="en-GB" sz="1800" dirty="0" smtClean="0">
                <a:solidFill>
                  <a:srgbClr val="FFFFFF"/>
                </a:solidFill>
              </a:rPr>
              <a:t>Structure </a:t>
            </a:r>
            <a:r>
              <a:rPr lang="en-GB" sz="1800" dirty="0">
                <a:solidFill>
                  <a:srgbClr val="FFFFFF"/>
                </a:solidFill>
              </a:rPr>
              <a:t>geometry</a:t>
            </a:r>
          </a:p>
          <a:p>
            <a:pPr defTabSz="762000" eaLnBrk="0" hangingPunct="0"/>
            <a:endParaRPr lang="en-GB" sz="1800" dirty="0">
              <a:solidFill>
                <a:srgbClr val="FFFFFF"/>
              </a:solidFill>
            </a:endParaRPr>
          </a:p>
          <a:p>
            <a:pPr marL="0" indent="0" defTabSz="762000" eaLnBrk="0" hangingPunct="0">
              <a:buNone/>
            </a:pPr>
            <a:r>
              <a:rPr lang="en-GB" sz="1800" dirty="0" smtClean="0">
                <a:solidFill>
                  <a:schemeClr val="accent1"/>
                </a:solidFill>
              </a:rPr>
              <a:t>Time </a:t>
            </a:r>
            <a:r>
              <a:rPr lang="en-GB" sz="1800" dirty="0">
                <a:solidFill>
                  <a:schemeClr val="accent1"/>
                </a:solidFill>
              </a:rPr>
              <a:t>Series Data</a:t>
            </a:r>
            <a:r>
              <a:rPr lang="en-GB" sz="1800" dirty="0" smtClean="0">
                <a:solidFill>
                  <a:schemeClr val="accent1"/>
                </a:solidFill>
              </a:rPr>
              <a:t>:</a:t>
            </a:r>
          </a:p>
          <a:p>
            <a:pPr defTabSz="762000" eaLnBrk="0" hangingPunct="0"/>
            <a:r>
              <a:rPr lang="en-GB" sz="1800" dirty="0" smtClean="0">
                <a:solidFill>
                  <a:srgbClr val="FFFFFF"/>
                </a:solidFill>
              </a:rPr>
              <a:t>Calibration </a:t>
            </a:r>
            <a:r>
              <a:rPr lang="en-GB" sz="1800" dirty="0">
                <a:solidFill>
                  <a:srgbClr val="FFFFFF"/>
                </a:solidFill>
              </a:rPr>
              <a:t>and Verification</a:t>
            </a:r>
          </a:p>
          <a:p>
            <a:pPr defTabSz="762000"/>
            <a:r>
              <a:rPr lang="en-GB" sz="1800" dirty="0">
                <a:solidFill>
                  <a:srgbClr val="FFFFFF"/>
                </a:solidFill>
              </a:rPr>
              <a:t>Boundary conditions:</a:t>
            </a:r>
          </a:p>
          <a:p>
            <a:pPr defTabSz="762000"/>
            <a:r>
              <a:rPr lang="en-GB" sz="1800" dirty="0" smtClean="0">
                <a:solidFill>
                  <a:srgbClr val="FFFFFF"/>
                </a:solidFill>
              </a:rPr>
              <a:t>Water </a:t>
            </a:r>
            <a:r>
              <a:rPr lang="en-GB" sz="1800" dirty="0">
                <a:solidFill>
                  <a:srgbClr val="FFFFFF"/>
                </a:solidFill>
              </a:rPr>
              <a:t>levels</a:t>
            </a:r>
          </a:p>
          <a:p>
            <a:pPr defTabSz="762000"/>
            <a:r>
              <a:rPr lang="en-GB" sz="1800" dirty="0" smtClean="0">
                <a:solidFill>
                  <a:srgbClr val="FFFFFF"/>
                </a:solidFill>
              </a:rPr>
              <a:t>Discharges</a:t>
            </a:r>
            <a:endParaRPr lang="en-GB" sz="1800" dirty="0">
              <a:solidFill>
                <a:srgbClr val="FFFFFF"/>
              </a:solidFill>
            </a:endParaRPr>
          </a:p>
          <a:p>
            <a:pPr defTabSz="762000"/>
            <a:r>
              <a:rPr lang="en-GB" sz="1800" dirty="0" smtClean="0">
                <a:solidFill>
                  <a:srgbClr val="FFFFFF"/>
                </a:solidFill>
              </a:rPr>
              <a:t>Q-h </a:t>
            </a:r>
            <a:r>
              <a:rPr lang="en-GB" sz="1800" dirty="0">
                <a:solidFill>
                  <a:srgbClr val="FFFFFF"/>
                </a:solidFill>
              </a:rPr>
              <a:t>boundary data</a:t>
            </a:r>
          </a:p>
          <a:p>
            <a:pPr marL="0" indent="0">
              <a:buNone/>
            </a:pPr>
            <a:endParaRPr lang="en-US" sz="1800" dirty="0">
              <a:solidFill>
                <a:srgbClr val="FFFFFF"/>
              </a:solidFill>
            </a:endParaRPr>
          </a:p>
          <a:p>
            <a:pPr marL="0" indent="0">
              <a:buNone/>
            </a:pPr>
            <a:endParaRPr lang="en-GB" sz="1800"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7" name="Picture 7"/>
          <p:cNvPicPr>
            <a:picLocks noChangeArrowheads="1"/>
          </p:cNvPicPr>
          <p:nvPr/>
        </p:nvPicPr>
        <p:blipFill>
          <a:blip r:embed="rId2"/>
          <a:srcRect/>
          <a:stretch>
            <a:fillRect/>
          </a:stretch>
        </p:blipFill>
        <p:spPr bwMode="auto">
          <a:xfrm>
            <a:off x="4377031" y="4031831"/>
            <a:ext cx="4383087" cy="2400300"/>
          </a:xfrm>
          <a:prstGeom prst="rect">
            <a:avLst/>
          </a:prstGeom>
          <a:noFill/>
          <a:ln w="9525">
            <a:noFill/>
            <a:miter lim="800000"/>
            <a:headEnd/>
            <a:tailEnd/>
          </a:ln>
          <a:effectLst/>
        </p:spPr>
      </p:pic>
      <p:pic>
        <p:nvPicPr>
          <p:cNvPr id="25608" name="Picture 8" descr="Figure4"/>
          <p:cNvPicPr>
            <a:picLocks noChangeAspect="1" noChangeArrowheads="1"/>
          </p:cNvPicPr>
          <p:nvPr/>
        </p:nvPicPr>
        <p:blipFill>
          <a:blip r:embed="rId3"/>
          <a:srcRect l="14174" t="4263" b="4263"/>
          <a:stretch>
            <a:fillRect/>
          </a:stretch>
        </p:blipFill>
        <p:spPr bwMode="auto">
          <a:xfrm>
            <a:off x="4370681" y="1560093"/>
            <a:ext cx="4387850" cy="2403475"/>
          </a:xfrm>
          <a:prstGeom prst="rect">
            <a:avLst/>
          </a:prstGeom>
          <a:noFill/>
          <a:ln w="9525">
            <a:noFill/>
            <a:miter lim="800000"/>
            <a:headEnd/>
            <a:tailEnd/>
          </a:ln>
        </p:spPr>
      </p:pic>
      <p:sp>
        <p:nvSpPr>
          <p:cNvPr id="25609" name="Rectangle 9"/>
          <p:cNvSpPr>
            <a:spLocks noGrp="1" noChangeArrowheads="1"/>
          </p:cNvSpPr>
          <p:nvPr>
            <p:ph type="title"/>
          </p:nvPr>
        </p:nvSpPr>
        <p:spPr>
          <a:noFill/>
          <a:ln/>
        </p:spPr>
        <p:txBody>
          <a:bodyPr/>
          <a:lstStyle/>
          <a:p>
            <a:r>
              <a:rPr lang="da-DK">
                <a:solidFill>
                  <a:srgbClr val="FFFFFF"/>
                </a:solidFill>
              </a:rPr>
              <a:t>STRUCTURES</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Large Selection of </a:t>
            </a:r>
            <a:r>
              <a:rPr lang="en-US" dirty="0" smtClean="0">
                <a:solidFill>
                  <a:srgbClr val="FFFFFF"/>
                </a:solidFill>
              </a:rPr>
              <a:t>Structures</a:t>
            </a:r>
          </a:p>
          <a:p>
            <a:pPr marL="0" indent="0">
              <a:buNone/>
            </a:pPr>
            <a:endParaRPr lang="en-US" dirty="0">
              <a:solidFill>
                <a:srgbClr val="FFFFFF"/>
              </a:solidFill>
            </a:endParaRPr>
          </a:p>
          <a:p>
            <a:pPr marL="0" indent="0" defTabSz="762000" eaLnBrk="0" hangingPunct="0">
              <a:spcBef>
                <a:spcPct val="50000"/>
              </a:spcBef>
              <a:buNone/>
            </a:pPr>
            <a:r>
              <a:rPr lang="en-GB" sz="1800" dirty="0">
                <a:solidFill>
                  <a:schemeClr val="accent1"/>
                </a:solidFill>
              </a:rPr>
              <a:t>Simple Structures:</a:t>
            </a:r>
          </a:p>
          <a:p>
            <a:pPr defTabSz="762000" eaLnBrk="0" hangingPunct="0">
              <a:buFontTx/>
              <a:buChar char="•"/>
            </a:pPr>
            <a:r>
              <a:rPr lang="en-GB" sz="1800" dirty="0">
                <a:solidFill>
                  <a:srgbClr val="FFFFFF"/>
                </a:solidFill>
              </a:rPr>
              <a:t> Weirs</a:t>
            </a:r>
          </a:p>
          <a:p>
            <a:pPr defTabSz="762000" eaLnBrk="0" hangingPunct="0">
              <a:buFontTx/>
              <a:buChar char="•"/>
            </a:pPr>
            <a:r>
              <a:rPr lang="en-GB" sz="1800" dirty="0">
                <a:solidFill>
                  <a:srgbClr val="FFFFFF"/>
                </a:solidFill>
              </a:rPr>
              <a:t> Culverts</a:t>
            </a:r>
          </a:p>
          <a:p>
            <a:pPr defTabSz="762000" eaLnBrk="0" hangingPunct="0">
              <a:buFontTx/>
              <a:buChar char="•"/>
            </a:pPr>
            <a:r>
              <a:rPr lang="en-GB" sz="1800" dirty="0">
                <a:solidFill>
                  <a:srgbClr val="FFFFFF"/>
                </a:solidFill>
              </a:rPr>
              <a:t> Bridges</a:t>
            </a:r>
          </a:p>
          <a:p>
            <a:pPr defTabSz="762000" eaLnBrk="0" hangingPunct="0">
              <a:buFontTx/>
              <a:buChar char="•"/>
            </a:pPr>
            <a:r>
              <a:rPr lang="en-GB" sz="1800" dirty="0">
                <a:solidFill>
                  <a:srgbClr val="FFFFFF"/>
                </a:solidFill>
              </a:rPr>
              <a:t> Gates</a:t>
            </a:r>
          </a:p>
          <a:p>
            <a:pPr defTabSz="762000" eaLnBrk="0" hangingPunct="0">
              <a:buFontTx/>
              <a:buChar char="•"/>
            </a:pPr>
            <a:r>
              <a:rPr lang="en-GB" sz="1800" dirty="0">
                <a:solidFill>
                  <a:srgbClr val="FFFFFF"/>
                </a:solidFill>
              </a:rPr>
              <a:t> Pumps</a:t>
            </a:r>
          </a:p>
          <a:p>
            <a:pPr defTabSz="762000" eaLnBrk="0" hangingPunct="0">
              <a:buFontTx/>
              <a:buChar char="•"/>
            </a:pPr>
            <a:endParaRPr lang="en-GB" sz="1800" dirty="0">
              <a:solidFill>
                <a:srgbClr val="FFFFFF"/>
              </a:solidFill>
            </a:endParaRPr>
          </a:p>
          <a:p>
            <a:pPr marL="0" indent="0" defTabSz="762000" eaLnBrk="0" hangingPunct="0">
              <a:buNone/>
            </a:pPr>
            <a:r>
              <a:rPr lang="en-GB" sz="1800" dirty="0" smtClean="0">
                <a:solidFill>
                  <a:schemeClr val="accent1"/>
                </a:solidFill>
              </a:rPr>
              <a:t>Advanced </a:t>
            </a:r>
            <a:r>
              <a:rPr lang="en-GB" sz="1800" dirty="0">
                <a:solidFill>
                  <a:schemeClr val="accent1"/>
                </a:solidFill>
              </a:rPr>
              <a:t>Structures:</a:t>
            </a:r>
          </a:p>
          <a:p>
            <a:pPr defTabSz="762000">
              <a:buFontTx/>
              <a:buChar char="•"/>
            </a:pPr>
            <a:r>
              <a:rPr lang="en-GB" sz="1800" dirty="0">
                <a:solidFill>
                  <a:srgbClr val="FFFFFF"/>
                </a:solidFill>
              </a:rPr>
              <a:t> User Defined </a:t>
            </a:r>
          </a:p>
          <a:p>
            <a:pPr defTabSz="762000">
              <a:buFontTx/>
              <a:buChar char="•"/>
            </a:pPr>
            <a:r>
              <a:rPr lang="en-GB" sz="1800" dirty="0">
                <a:solidFill>
                  <a:srgbClr val="FFFFFF"/>
                </a:solidFill>
              </a:rPr>
              <a:t> Regulation and Control Structures</a:t>
            </a:r>
          </a:p>
          <a:p>
            <a:pPr defTabSz="762000">
              <a:buFontTx/>
              <a:buChar char="•"/>
            </a:pPr>
            <a:r>
              <a:rPr lang="en-GB" sz="1800" dirty="0">
                <a:solidFill>
                  <a:srgbClr val="FFFFFF"/>
                </a:solidFill>
              </a:rPr>
              <a:t> </a:t>
            </a:r>
            <a:r>
              <a:rPr lang="en-GB" sz="1800" dirty="0" err="1">
                <a:solidFill>
                  <a:srgbClr val="FFFFFF"/>
                </a:solidFill>
              </a:rPr>
              <a:t>Dambreak</a:t>
            </a:r>
            <a:r>
              <a:rPr lang="en-GB" sz="1800" dirty="0">
                <a:solidFill>
                  <a:srgbClr val="FFFFFF"/>
                </a:solidFill>
              </a:rPr>
              <a:t> Mechanisms</a:t>
            </a:r>
          </a:p>
          <a:p>
            <a:pPr marL="0" indent="0">
              <a:buNone/>
            </a:pPr>
            <a:endParaRPr lang="en-US" dirty="0">
              <a:solidFill>
                <a:srgbClr val="FFFFFF"/>
              </a:solidFill>
            </a:endParaRPr>
          </a:p>
          <a:p>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8" name="Picture 4" descr="MIKE11_Cover1"/>
          <p:cNvPicPr>
            <a:picLocks noChangeAspect="1" noChangeArrowheads="1"/>
          </p:cNvPicPr>
          <p:nvPr/>
        </p:nvPicPr>
        <p:blipFill>
          <a:blip r:embed="rId2"/>
          <a:srcRect l="13895" t="3691" r="3705" b="26172"/>
          <a:stretch>
            <a:fillRect/>
          </a:stretch>
        </p:blipFill>
        <p:spPr bwMode="auto">
          <a:xfrm>
            <a:off x="1090450" y="2045575"/>
            <a:ext cx="3713163" cy="4360863"/>
          </a:xfrm>
          <a:prstGeom prst="rect">
            <a:avLst/>
          </a:prstGeom>
          <a:noFill/>
        </p:spPr>
      </p:pic>
      <p:pic>
        <p:nvPicPr>
          <p:cNvPr id="41989" name="Picture 5"/>
          <p:cNvPicPr>
            <a:picLocks noChangeArrowheads="1"/>
          </p:cNvPicPr>
          <p:nvPr/>
        </p:nvPicPr>
        <p:blipFill>
          <a:blip r:embed="rId3"/>
          <a:srcRect/>
          <a:stretch>
            <a:fillRect/>
          </a:stretch>
        </p:blipFill>
        <p:spPr bwMode="auto">
          <a:xfrm>
            <a:off x="5034822" y="2045575"/>
            <a:ext cx="3725862" cy="4348163"/>
          </a:xfrm>
          <a:prstGeom prst="rect">
            <a:avLst/>
          </a:prstGeom>
          <a:noFill/>
          <a:ln w="19050">
            <a:noFill/>
            <a:miter lim="800000"/>
            <a:headEnd/>
            <a:tailEnd/>
          </a:ln>
          <a:effectLst/>
        </p:spPr>
      </p:pic>
      <p:sp>
        <p:nvSpPr>
          <p:cNvPr id="2" name="Title 1"/>
          <p:cNvSpPr>
            <a:spLocks noGrp="1"/>
          </p:cNvSpPr>
          <p:nvPr>
            <p:ph type="title"/>
          </p:nvPr>
        </p:nvSpPr>
        <p:spPr/>
        <p:txBody>
          <a:bodyPr/>
          <a:lstStyle/>
          <a:p>
            <a:r>
              <a:rPr lang="da-DK" dirty="0">
                <a:solidFill>
                  <a:srgbClr val="FFFFFF"/>
                </a:solidFill>
              </a:rPr>
              <a:t>MIKE 11 </a:t>
            </a:r>
            <a:endParaRPr lang="en-US" dirty="0">
              <a:solidFill>
                <a:srgbClr val="FFFFFF"/>
              </a:solidFill>
            </a:endParaRPr>
          </a:p>
        </p:txBody>
      </p:sp>
      <p:sp>
        <p:nvSpPr>
          <p:cNvPr id="3" name="Content Placeholder 2"/>
          <p:cNvSpPr>
            <a:spLocks noGrp="1"/>
          </p:cNvSpPr>
          <p:nvPr>
            <p:ph sz="quarter" idx="13"/>
          </p:nvPr>
        </p:nvSpPr>
        <p:spPr/>
        <p:txBody>
          <a:bodyPr/>
          <a:lstStyle/>
          <a:p>
            <a:pPr marL="0" indent="0">
              <a:buNone/>
            </a:pPr>
            <a:r>
              <a:rPr lang="en-US" dirty="0">
                <a:solidFill>
                  <a:srgbClr val="FFFFFF"/>
                </a:solidFill>
              </a:rPr>
              <a:t>A 1D </a:t>
            </a:r>
            <a:r>
              <a:rPr lang="en-US" dirty="0" err="1">
                <a:solidFill>
                  <a:srgbClr val="FFFFFF"/>
                </a:solidFill>
              </a:rPr>
              <a:t>Modelling</a:t>
            </a:r>
            <a:r>
              <a:rPr lang="en-US" dirty="0">
                <a:solidFill>
                  <a:srgbClr val="FFFFFF"/>
                </a:solidFill>
              </a:rPr>
              <a:t> System for</a:t>
            </a:r>
            <a:br>
              <a:rPr lang="en-US" dirty="0">
                <a:solidFill>
                  <a:srgbClr val="FFFFFF"/>
                </a:solidFill>
              </a:rPr>
            </a:br>
            <a:r>
              <a:rPr lang="en-US" dirty="0">
                <a:solidFill>
                  <a:srgbClr val="FFFFFF"/>
                </a:solidFill>
              </a:rPr>
              <a:t>Rivers, Channels and Reservoirs (and Structures)</a:t>
            </a:r>
          </a:p>
          <a:p>
            <a:endParaRPr lang="en-GB" dirty="0"/>
          </a:p>
        </p:txBody>
      </p:sp>
      <p:sp>
        <p:nvSpPr>
          <p:cNvPr id="4" name="Footer Placeholder 3"/>
          <p:cNvSpPr>
            <a:spLocks noGrp="1"/>
          </p:cNvSpPr>
          <p:nvPr>
            <p:ph type="ftr" sz="quarter" idx="11"/>
          </p:nvPr>
        </p:nvSpPr>
        <p:spPr/>
        <p:txBody>
          <a:bodyPr/>
          <a:lstStyle/>
          <a:p>
            <a:r>
              <a:rPr lang="en-GB" noProof="0" smtClean="0"/>
              <a:t>© DHI</a:t>
            </a:r>
            <a:endParaRPr lang="en-GB" noProof="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27669" name="Group 21"/>
          <p:cNvGrpSpPr>
            <a:grpSpLocks/>
          </p:cNvGrpSpPr>
          <p:nvPr/>
        </p:nvGrpSpPr>
        <p:grpSpPr bwMode="auto">
          <a:xfrm>
            <a:off x="4820664" y="2041961"/>
            <a:ext cx="4065587" cy="4552950"/>
            <a:chOff x="3089" y="1327"/>
            <a:chExt cx="2561" cy="2868"/>
          </a:xfrm>
        </p:grpSpPr>
        <p:pic>
          <p:nvPicPr>
            <p:cNvPr id="27655" name="Picture 7"/>
            <p:cNvPicPr>
              <a:picLocks noChangeArrowheads="1"/>
            </p:cNvPicPr>
            <p:nvPr/>
          </p:nvPicPr>
          <p:blipFill>
            <a:blip r:embed="rId2"/>
            <a:srcRect l="10040" t="12326" r="44887" b="12326"/>
            <a:stretch>
              <a:fillRect/>
            </a:stretch>
          </p:blipFill>
          <p:spPr bwMode="auto">
            <a:xfrm>
              <a:off x="3089" y="1327"/>
              <a:ext cx="2561" cy="2868"/>
            </a:xfrm>
            <a:prstGeom prst="rect">
              <a:avLst/>
            </a:prstGeom>
            <a:noFill/>
            <a:ln w="12700">
              <a:noFill/>
              <a:miter lim="800000"/>
              <a:headEnd/>
              <a:tailEnd/>
            </a:ln>
            <a:effectLst/>
          </p:spPr>
        </p:pic>
        <p:grpSp>
          <p:nvGrpSpPr>
            <p:cNvPr id="27658" name="Group 10"/>
            <p:cNvGrpSpPr>
              <a:grpSpLocks/>
            </p:cNvGrpSpPr>
            <p:nvPr/>
          </p:nvGrpSpPr>
          <p:grpSpPr bwMode="auto">
            <a:xfrm>
              <a:off x="4319" y="1364"/>
              <a:ext cx="1282" cy="248"/>
              <a:chOff x="2235" y="386"/>
              <a:chExt cx="1282" cy="248"/>
            </a:xfrm>
          </p:grpSpPr>
          <p:sp>
            <p:nvSpPr>
              <p:cNvPr id="27659" name="AutoShape 11"/>
              <p:cNvSpPr>
                <a:spLocks noChangeArrowheads="1"/>
              </p:cNvSpPr>
              <p:nvPr/>
            </p:nvSpPr>
            <p:spPr bwMode="auto">
              <a:xfrm>
                <a:off x="2235" y="427"/>
                <a:ext cx="1282" cy="166"/>
              </a:xfrm>
              <a:prstGeom prst="roundRect">
                <a:avLst>
                  <a:gd name="adj" fmla="val 12495"/>
                </a:avLst>
              </a:prstGeom>
              <a:solidFill>
                <a:srgbClr val="FAFD00"/>
              </a:solidFill>
              <a:ln w="12700">
                <a:solidFill>
                  <a:schemeClr val="tx1"/>
                </a:solidFill>
                <a:round/>
                <a:headEnd/>
                <a:tailEnd/>
              </a:ln>
              <a:effectLst/>
            </p:spPr>
            <p:txBody>
              <a:bodyPr wrap="none" anchor="ctr"/>
              <a:lstStyle/>
              <a:p>
                <a:endParaRPr lang="da-DK">
                  <a:solidFill>
                    <a:srgbClr val="FFFFFF"/>
                  </a:solidFill>
                </a:endParaRPr>
              </a:p>
            </p:txBody>
          </p:sp>
          <p:sp>
            <p:nvSpPr>
              <p:cNvPr id="27660" name="Rectangle 12"/>
              <p:cNvSpPr>
                <a:spLocks noChangeArrowheads="1"/>
              </p:cNvSpPr>
              <p:nvPr/>
            </p:nvSpPr>
            <p:spPr bwMode="auto">
              <a:xfrm>
                <a:off x="2295" y="386"/>
                <a:ext cx="1123" cy="248"/>
              </a:xfrm>
              <a:prstGeom prst="rect">
                <a:avLst/>
              </a:prstGeom>
              <a:noFill/>
              <a:ln w="12700">
                <a:noFill/>
                <a:miter lim="800000"/>
                <a:headEnd/>
                <a:tailEnd/>
              </a:ln>
              <a:effectLst/>
            </p:spPr>
            <p:txBody>
              <a:bodyPr wrap="none" lIns="90488" tIns="44450" rIns="90488" bIns="44450">
                <a:spAutoFit/>
              </a:bodyPr>
              <a:lstStyle/>
              <a:p>
                <a:pPr eaLnBrk="0" hangingPunct="0"/>
                <a:r>
                  <a:rPr lang="en-US" b="1">
                    <a:solidFill>
                      <a:srgbClr val="FFFFFF"/>
                    </a:solidFill>
                    <a:latin typeface="Times New Roman" pitchFamily="18" charset="0"/>
                  </a:rPr>
                  <a:t>Yamuna 37km</a:t>
                </a:r>
              </a:p>
            </p:txBody>
          </p:sp>
        </p:grpSp>
      </p:grpSp>
      <p:grpSp>
        <p:nvGrpSpPr>
          <p:cNvPr id="27670" name="Group 22"/>
          <p:cNvGrpSpPr>
            <a:grpSpLocks/>
          </p:cNvGrpSpPr>
          <p:nvPr/>
        </p:nvGrpSpPr>
        <p:grpSpPr bwMode="auto">
          <a:xfrm>
            <a:off x="4819076" y="2041961"/>
            <a:ext cx="4067175" cy="4552950"/>
            <a:chOff x="3088" y="1327"/>
            <a:chExt cx="2562" cy="2868"/>
          </a:xfrm>
        </p:grpSpPr>
        <p:pic>
          <p:nvPicPr>
            <p:cNvPr id="27668" name="Picture 20"/>
            <p:cNvPicPr>
              <a:picLocks noChangeArrowheads="1"/>
            </p:cNvPicPr>
            <p:nvPr/>
          </p:nvPicPr>
          <p:blipFill>
            <a:blip r:embed="rId3"/>
            <a:srcRect l="10040" t="12326" r="44887" b="12326"/>
            <a:stretch>
              <a:fillRect/>
            </a:stretch>
          </p:blipFill>
          <p:spPr bwMode="auto">
            <a:xfrm>
              <a:off x="3088" y="1327"/>
              <a:ext cx="2562" cy="2868"/>
            </a:xfrm>
            <a:prstGeom prst="rect">
              <a:avLst/>
            </a:prstGeom>
            <a:noFill/>
            <a:ln w="12700">
              <a:noFill/>
              <a:miter lim="800000"/>
              <a:headEnd/>
              <a:tailEnd/>
            </a:ln>
            <a:effectLst/>
          </p:spPr>
        </p:pic>
        <p:grpSp>
          <p:nvGrpSpPr>
            <p:cNvPr id="27661" name="Group 13"/>
            <p:cNvGrpSpPr>
              <a:grpSpLocks/>
            </p:cNvGrpSpPr>
            <p:nvPr/>
          </p:nvGrpSpPr>
          <p:grpSpPr bwMode="auto">
            <a:xfrm>
              <a:off x="4320" y="1365"/>
              <a:ext cx="1282" cy="248"/>
              <a:chOff x="2235" y="386"/>
              <a:chExt cx="1282" cy="248"/>
            </a:xfrm>
          </p:grpSpPr>
          <p:sp>
            <p:nvSpPr>
              <p:cNvPr id="27662" name="AutoShape 14"/>
              <p:cNvSpPr>
                <a:spLocks noChangeArrowheads="1"/>
              </p:cNvSpPr>
              <p:nvPr/>
            </p:nvSpPr>
            <p:spPr bwMode="auto">
              <a:xfrm>
                <a:off x="2235" y="427"/>
                <a:ext cx="1282" cy="166"/>
              </a:xfrm>
              <a:prstGeom prst="roundRect">
                <a:avLst>
                  <a:gd name="adj" fmla="val 12495"/>
                </a:avLst>
              </a:prstGeom>
              <a:solidFill>
                <a:srgbClr val="FAFD00"/>
              </a:solidFill>
              <a:ln w="12700">
                <a:solidFill>
                  <a:schemeClr val="tx1"/>
                </a:solidFill>
                <a:round/>
                <a:headEnd/>
                <a:tailEnd/>
              </a:ln>
              <a:effectLst/>
            </p:spPr>
            <p:txBody>
              <a:bodyPr wrap="none" anchor="ctr"/>
              <a:lstStyle/>
              <a:p>
                <a:endParaRPr lang="da-DK">
                  <a:solidFill>
                    <a:srgbClr val="FFFFFF"/>
                  </a:solidFill>
                </a:endParaRPr>
              </a:p>
            </p:txBody>
          </p:sp>
          <p:sp>
            <p:nvSpPr>
              <p:cNvPr id="27663" name="Rectangle 15"/>
              <p:cNvSpPr>
                <a:spLocks noChangeArrowheads="1"/>
              </p:cNvSpPr>
              <p:nvPr/>
            </p:nvSpPr>
            <p:spPr bwMode="auto">
              <a:xfrm>
                <a:off x="2295" y="386"/>
                <a:ext cx="1203" cy="248"/>
              </a:xfrm>
              <a:prstGeom prst="rect">
                <a:avLst/>
              </a:prstGeom>
              <a:noFill/>
              <a:ln w="12700">
                <a:noFill/>
                <a:miter lim="800000"/>
                <a:headEnd/>
                <a:tailEnd/>
              </a:ln>
              <a:effectLst/>
            </p:spPr>
            <p:txBody>
              <a:bodyPr wrap="none" lIns="90488" tIns="44450" rIns="90488" bIns="44450">
                <a:spAutoFit/>
              </a:bodyPr>
              <a:lstStyle/>
              <a:p>
                <a:pPr eaLnBrk="0" hangingPunct="0"/>
                <a:r>
                  <a:rPr lang="en-US" b="1">
                    <a:solidFill>
                      <a:srgbClr val="FFFFFF"/>
                    </a:solidFill>
                    <a:latin typeface="Times New Roman" pitchFamily="18" charset="0"/>
                  </a:rPr>
                  <a:t>Yamuna 120km</a:t>
                </a:r>
              </a:p>
            </p:txBody>
          </p:sp>
        </p:grpSp>
      </p:grpSp>
      <p:grpSp>
        <p:nvGrpSpPr>
          <p:cNvPr id="27672" name="Group 24"/>
          <p:cNvGrpSpPr>
            <a:grpSpLocks/>
          </p:cNvGrpSpPr>
          <p:nvPr/>
        </p:nvGrpSpPr>
        <p:grpSpPr bwMode="auto">
          <a:xfrm>
            <a:off x="4819076" y="2041961"/>
            <a:ext cx="4067175" cy="4552950"/>
            <a:chOff x="3088" y="1327"/>
            <a:chExt cx="2562" cy="2868"/>
          </a:xfrm>
        </p:grpSpPr>
        <p:pic>
          <p:nvPicPr>
            <p:cNvPr id="27671" name="Picture 23"/>
            <p:cNvPicPr>
              <a:picLocks noChangeArrowheads="1"/>
            </p:cNvPicPr>
            <p:nvPr/>
          </p:nvPicPr>
          <p:blipFill>
            <a:blip r:embed="rId4"/>
            <a:srcRect l="10040" t="12326" r="44887" b="12326"/>
            <a:stretch>
              <a:fillRect/>
            </a:stretch>
          </p:blipFill>
          <p:spPr bwMode="auto">
            <a:xfrm>
              <a:off x="3088" y="1327"/>
              <a:ext cx="2562" cy="2868"/>
            </a:xfrm>
            <a:prstGeom prst="rect">
              <a:avLst/>
            </a:prstGeom>
            <a:noFill/>
            <a:ln w="12700">
              <a:noFill/>
              <a:miter lim="800000"/>
              <a:headEnd/>
              <a:tailEnd/>
            </a:ln>
            <a:effectLst/>
          </p:spPr>
        </p:pic>
        <p:grpSp>
          <p:nvGrpSpPr>
            <p:cNvPr id="27664" name="Group 16"/>
            <p:cNvGrpSpPr>
              <a:grpSpLocks/>
            </p:cNvGrpSpPr>
            <p:nvPr/>
          </p:nvGrpSpPr>
          <p:grpSpPr bwMode="auto">
            <a:xfrm>
              <a:off x="4321" y="1366"/>
              <a:ext cx="1282" cy="231"/>
              <a:chOff x="2235" y="386"/>
              <a:chExt cx="1282" cy="231"/>
            </a:xfrm>
          </p:grpSpPr>
          <p:sp>
            <p:nvSpPr>
              <p:cNvPr id="27665" name="AutoShape 17"/>
              <p:cNvSpPr>
                <a:spLocks noChangeArrowheads="1"/>
              </p:cNvSpPr>
              <p:nvPr/>
            </p:nvSpPr>
            <p:spPr bwMode="auto">
              <a:xfrm>
                <a:off x="2235" y="427"/>
                <a:ext cx="1282" cy="166"/>
              </a:xfrm>
              <a:prstGeom prst="roundRect">
                <a:avLst>
                  <a:gd name="adj" fmla="val 12495"/>
                </a:avLst>
              </a:prstGeom>
              <a:solidFill>
                <a:schemeClr val="bg2"/>
              </a:solidFill>
              <a:ln w="12700">
                <a:solidFill>
                  <a:schemeClr val="tx1"/>
                </a:solidFill>
                <a:round/>
                <a:headEnd/>
                <a:tailEnd/>
              </a:ln>
              <a:effectLst/>
            </p:spPr>
            <p:txBody>
              <a:bodyPr wrap="none" anchor="ctr"/>
              <a:lstStyle/>
              <a:p>
                <a:endParaRPr lang="da-DK">
                  <a:solidFill>
                    <a:srgbClr val="FFFFFF"/>
                  </a:solidFill>
                </a:endParaRPr>
              </a:p>
            </p:txBody>
          </p:sp>
          <p:sp>
            <p:nvSpPr>
              <p:cNvPr id="27666" name="Rectangle 18"/>
              <p:cNvSpPr>
                <a:spLocks noChangeArrowheads="1"/>
              </p:cNvSpPr>
              <p:nvPr/>
            </p:nvSpPr>
            <p:spPr bwMode="auto">
              <a:xfrm>
                <a:off x="2295" y="386"/>
                <a:ext cx="1165" cy="231"/>
              </a:xfrm>
              <a:prstGeom prst="rect">
                <a:avLst/>
              </a:prstGeom>
              <a:noFill/>
              <a:ln w="12700">
                <a:noFill/>
                <a:miter lim="800000"/>
                <a:headEnd/>
                <a:tailEnd/>
              </a:ln>
              <a:effectLst/>
            </p:spPr>
            <p:txBody>
              <a:bodyPr wrap="none" lIns="90488" tIns="44450" rIns="90488" bIns="44450">
                <a:spAutoFit/>
              </a:bodyPr>
              <a:lstStyle/>
              <a:p>
                <a:pPr eaLnBrk="0" hangingPunct="0"/>
                <a:r>
                  <a:rPr lang="en-US" sz="1800" b="1" dirty="0">
                    <a:solidFill>
                      <a:srgbClr val="FFFFFF"/>
                    </a:solidFill>
                    <a:latin typeface="+mn-lt"/>
                  </a:rPr>
                  <a:t>Yamuna 220km</a:t>
                </a:r>
              </a:p>
            </p:txBody>
          </p:sp>
        </p:grpSp>
      </p:grpSp>
      <p:sp>
        <p:nvSpPr>
          <p:cNvPr id="27673" name="Rectangle 25"/>
          <p:cNvSpPr>
            <a:spLocks noGrp="1" noChangeArrowheads="1"/>
          </p:cNvSpPr>
          <p:nvPr>
            <p:ph type="title"/>
          </p:nvPr>
        </p:nvSpPr>
        <p:spPr>
          <a:noFill/>
          <a:ln/>
        </p:spPr>
        <p:txBody>
          <a:bodyPr/>
          <a:lstStyle/>
          <a:p>
            <a:r>
              <a:rPr lang="da-DK">
                <a:solidFill>
                  <a:srgbClr val="FFFFFF"/>
                </a:solidFill>
              </a:rPr>
              <a:t>WHY USE A DYNAMIC MODEL?</a:t>
            </a:r>
            <a:endParaRPr lang="en-US">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Because of Storage </a:t>
            </a:r>
            <a:r>
              <a:rPr lang="en-US" dirty="0" smtClean="0">
                <a:solidFill>
                  <a:srgbClr val="FFFFFF"/>
                </a:solidFill>
              </a:rPr>
              <a:t>Effects</a:t>
            </a:r>
          </a:p>
          <a:p>
            <a:pPr marL="0" indent="0">
              <a:buNone/>
            </a:pPr>
            <a:endParaRPr lang="en-US" dirty="0">
              <a:solidFill>
                <a:srgbClr val="FFFFFF"/>
              </a:solidFill>
            </a:endParaRPr>
          </a:p>
          <a:p>
            <a:pPr marL="0" indent="0">
              <a:buNone/>
            </a:pPr>
            <a:r>
              <a:rPr lang="en-US" sz="1800" dirty="0">
                <a:solidFill>
                  <a:schemeClr val="accent1"/>
                </a:solidFill>
                <a:latin typeface="Arial" charset="0"/>
              </a:rPr>
              <a:t>Dynamic </a:t>
            </a:r>
            <a:r>
              <a:rPr lang="en-US" sz="1800" dirty="0" err="1">
                <a:solidFill>
                  <a:schemeClr val="accent1"/>
                </a:solidFill>
                <a:latin typeface="Arial" charset="0"/>
              </a:rPr>
              <a:t>Modelling</a:t>
            </a:r>
            <a:r>
              <a:rPr lang="en-US" sz="1800" dirty="0">
                <a:solidFill>
                  <a:schemeClr val="accent1"/>
                </a:solidFill>
                <a:latin typeface="Arial" charset="0"/>
              </a:rPr>
              <a:t>:</a:t>
            </a:r>
          </a:p>
          <a:p>
            <a:pPr>
              <a:buFontTx/>
              <a:buChar char="•"/>
            </a:pPr>
            <a:r>
              <a:rPr lang="en-GB" sz="1800" dirty="0">
                <a:solidFill>
                  <a:srgbClr val="FFFFFF"/>
                </a:solidFill>
                <a:latin typeface="Arial" charset="0"/>
              </a:rPr>
              <a:t> takes into account the available</a:t>
            </a:r>
            <a:br>
              <a:rPr lang="en-GB" sz="1800" dirty="0">
                <a:solidFill>
                  <a:srgbClr val="FFFFFF"/>
                </a:solidFill>
                <a:latin typeface="Arial" charset="0"/>
              </a:rPr>
            </a:br>
            <a:r>
              <a:rPr lang="en-GB" sz="1800" dirty="0">
                <a:solidFill>
                  <a:srgbClr val="FFFFFF"/>
                </a:solidFill>
                <a:latin typeface="Arial" charset="0"/>
              </a:rPr>
              <a:t>  storage volume in the channels and</a:t>
            </a:r>
            <a:br>
              <a:rPr lang="en-GB" sz="1800" dirty="0">
                <a:solidFill>
                  <a:srgbClr val="FFFFFF"/>
                </a:solidFill>
                <a:latin typeface="Arial" charset="0"/>
              </a:rPr>
            </a:br>
            <a:r>
              <a:rPr lang="en-GB" sz="1800" dirty="0">
                <a:solidFill>
                  <a:srgbClr val="FFFFFF"/>
                </a:solidFill>
                <a:latin typeface="Arial" charset="0"/>
              </a:rPr>
              <a:t>  associated floodplains</a:t>
            </a:r>
            <a:br>
              <a:rPr lang="en-GB" sz="1800" dirty="0">
                <a:solidFill>
                  <a:srgbClr val="FFFFFF"/>
                </a:solidFill>
                <a:latin typeface="Arial" charset="0"/>
              </a:rPr>
            </a:br>
            <a:endParaRPr lang="en-GB" sz="1800" dirty="0">
              <a:solidFill>
                <a:srgbClr val="FFFFFF"/>
              </a:solidFill>
              <a:latin typeface="Arial" charset="0"/>
            </a:endParaRPr>
          </a:p>
          <a:p>
            <a:pPr>
              <a:buFontTx/>
              <a:buChar char="•"/>
            </a:pPr>
            <a:r>
              <a:rPr lang="en-GB" sz="1800" dirty="0">
                <a:solidFill>
                  <a:srgbClr val="FFFFFF"/>
                </a:solidFill>
                <a:latin typeface="Arial" charset="0"/>
              </a:rPr>
              <a:t> allows for attenuation and delay</a:t>
            </a:r>
            <a:br>
              <a:rPr lang="en-GB" sz="1800" dirty="0">
                <a:solidFill>
                  <a:srgbClr val="FFFFFF"/>
                </a:solidFill>
                <a:latin typeface="Arial" charset="0"/>
              </a:rPr>
            </a:br>
            <a:r>
              <a:rPr lang="en-GB" sz="1800" dirty="0">
                <a:solidFill>
                  <a:srgbClr val="FFFFFF"/>
                </a:solidFill>
                <a:latin typeface="Arial" charset="0"/>
              </a:rPr>
              <a:t>  of the rising flood peak as floodwaters</a:t>
            </a:r>
            <a:br>
              <a:rPr lang="en-GB" sz="1800" dirty="0">
                <a:solidFill>
                  <a:srgbClr val="FFFFFF"/>
                </a:solidFill>
                <a:latin typeface="Arial" charset="0"/>
              </a:rPr>
            </a:br>
            <a:r>
              <a:rPr lang="en-GB" sz="1800" dirty="0">
                <a:solidFill>
                  <a:srgbClr val="FFFFFF"/>
                </a:solidFill>
                <a:latin typeface="Arial" charset="0"/>
              </a:rPr>
              <a:t>  slowly move onto the floodplain</a:t>
            </a:r>
            <a:br>
              <a:rPr lang="en-GB" sz="1800" dirty="0">
                <a:solidFill>
                  <a:srgbClr val="FFFFFF"/>
                </a:solidFill>
                <a:latin typeface="Arial" charset="0"/>
              </a:rPr>
            </a:br>
            <a:endParaRPr lang="en-GB" sz="1800" dirty="0">
              <a:solidFill>
                <a:srgbClr val="FFFFFF"/>
              </a:solidFill>
              <a:latin typeface="Arial" charset="0"/>
            </a:endParaRPr>
          </a:p>
          <a:p>
            <a:pPr>
              <a:buFontTx/>
              <a:buChar char="•"/>
            </a:pPr>
            <a:r>
              <a:rPr lang="en-GB" sz="1800" dirty="0">
                <a:solidFill>
                  <a:srgbClr val="FFFFFF"/>
                </a:solidFill>
                <a:latin typeface="Arial" charset="0"/>
              </a:rPr>
              <a:t> allows water to be slowly conveyed</a:t>
            </a:r>
            <a:br>
              <a:rPr lang="en-GB" sz="1800" dirty="0">
                <a:solidFill>
                  <a:srgbClr val="FFFFFF"/>
                </a:solidFill>
                <a:latin typeface="Arial" charset="0"/>
              </a:rPr>
            </a:br>
            <a:r>
              <a:rPr lang="en-GB" sz="1800" dirty="0">
                <a:solidFill>
                  <a:srgbClr val="FFFFFF"/>
                </a:solidFill>
                <a:latin typeface="Arial" charset="0"/>
              </a:rPr>
              <a:t>  back to the river when the flood</a:t>
            </a:r>
            <a:br>
              <a:rPr lang="en-GB" sz="1800" dirty="0">
                <a:solidFill>
                  <a:srgbClr val="FFFFFF"/>
                </a:solidFill>
                <a:latin typeface="Arial" charset="0"/>
              </a:rPr>
            </a:br>
            <a:r>
              <a:rPr lang="en-GB" sz="1800" dirty="0">
                <a:solidFill>
                  <a:srgbClr val="FFFFFF"/>
                </a:solidFill>
                <a:latin typeface="Arial" charset="0"/>
              </a:rPr>
              <a:t>  recedes</a:t>
            </a:r>
            <a:endParaRPr lang="en-US" sz="1800" dirty="0">
              <a:solidFill>
                <a:srgbClr val="FFFFFF"/>
              </a:solidFill>
              <a:latin typeface="Arial" charset="0"/>
            </a:endParaRPr>
          </a:p>
          <a:p>
            <a:pPr marL="0" indent="0">
              <a:buNone/>
            </a:pPr>
            <a:endParaRPr lang="en-US" dirty="0">
              <a:solidFill>
                <a:srgbClr val="FFFFFF"/>
              </a:solidFill>
            </a:endParaRPr>
          </a:p>
          <a:p>
            <a:endParaRPr lang="en-GB" dirty="0"/>
          </a:p>
        </p:txBody>
      </p:sp>
      <p:sp>
        <p:nvSpPr>
          <p:cNvPr id="3" name="Footer Placeholder 2"/>
          <p:cNvSpPr>
            <a:spLocks noGrp="1"/>
          </p:cNvSpPr>
          <p:nvPr>
            <p:ph type="ftr" sz="quarter" idx="11"/>
          </p:nvPr>
        </p:nvSpPr>
        <p:spPr/>
        <p:txBody>
          <a:bodyPr/>
          <a:lstStyle/>
          <a:p>
            <a:r>
              <a:rPr lang="en-GB" noProof="0" smtClean="0"/>
              <a:t>© DHI</a:t>
            </a:r>
            <a:endParaRPr lang="en-GB" noProof="0"/>
          </a:p>
        </p:txBody>
      </p:sp>
    </p:spTree>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da-DK" dirty="0" smtClean="0">
                <a:solidFill>
                  <a:srgbClr val="FFFFFF"/>
                </a:solidFill>
              </a:rPr>
              <a:t>MIKE 11 Model Setup</a:t>
            </a:r>
            <a:endParaRPr lang="en-US" dirty="0" smtClean="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Access All Files Through the Simulation File</a:t>
            </a:r>
          </a:p>
          <a:p>
            <a:pPr marL="0" indent="0">
              <a:buNone/>
            </a:pPr>
            <a:endParaRPr lang="en-GB" dirty="0"/>
          </a:p>
        </p:txBody>
      </p:sp>
      <p:sp>
        <p:nvSpPr>
          <p:cNvPr id="15365" name="AutoShape 16"/>
          <p:cNvSpPr>
            <a:spLocks noChangeArrowheads="1"/>
          </p:cNvSpPr>
          <p:nvPr/>
        </p:nvSpPr>
        <p:spPr bwMode="auto">
          <a:xfrm>
            <a:off x="5241205" y="4906393"/>
            <a:ext cx="2992437" cy="441325"/>
          </a:xfrm>
          <a:prstGeom prst="roundRect">
            <a:avLst>
              <a:gd name="adj" fmla="val 16667"/>
            </a:avLst>
          </a:prstGeom>
          <a:solidFill>
            <a:schemeClr val="bg2"/>
          </a:solidFill>
          <a:ln w="12700">
            <a:solidFill>
              <a:schemeClr val="accent2"/>
            </a:solidFill>
            <a:round/>
            <a:headEnd type="none" w="sm" len="sm"/>
            <a:tailEnd type="none" w="sm" len="sm"/>
          </a:ln>
        </p:spPr>
        <p:txBody>
          <a:bodyPr wrap="none" anchor="ctr" anchorCtr="1"/>
          <a:lstStyle/>
          <a:p>
            <a:endParaRPr lang="en-US">
              <a:solidFill>
                <a:schemeClr val="tx1"/>
              </a:solidFill>
            </a:endParaRPr>
          </a:p>
        </p:txBody>
      </p:sp>
      <p:sp>
        <p:nvSpPr>
          <p:cNvPr id="15366" name="AutoShape 17"/>
          <p:cNvSpPr>
            <a:spLocks noChangeArrowheads="1"/>
          </p:cNvSpPr>
          <p:nvPr/>
        </p:nvSpPr>
        <p:spPr bwMode="auto">
          <a:xfrm>
            <a:off x="554182" y="5742716"/>
            <a:ext cx="3428135" cy="479714"/>
          </a:xfrm>
          <a:prstGeom prst="roundRect">
            <a:avLst>
              <a:gd name="adj" fmla="val 16667"/>
            </a:avLst>
          </a:prstGeom>
          <a:solidFill>
            <a:schemeClr val="bg2"/>
          </a:solidFill>
          <a:ln w="12700">
            <a:solidFill>
              <a:schemeClr val="accent2"/>
            </a:solidFill>
            <a:round/>
            <a:headEnd type="none" w="sm" len="sm"/>
            <a:tailEnd type="none" w="sm" len="sm"/>
          </a:ln>
        </p:spPr>
        <p:txBody>
          <a:bodyPr wrap="none" anchor="ctr" anchorCtr="1"/>
          <a:lstStyle/>
          <a:p>
            <a:endParaRPr lang="en-US">
              <a:solidFill>
                <a:schemeClr val="tx1"/>
              </a:solidFill>
            </a:endParaRPr>
          </a:p>
        </p:txBody>
      </p:sp>
      <p:sp>
        <p:nvSpPr>
          <p:cNvPr id="15367" name="AutoShape 18"/>
          <p:cNvSpPr>
            <a:spLocks noChangeArrowheads="1"/>
          </p:cNvSpPr>
          <p:nvPr/>
        </p:nvSpPr>
        <p:spPr bwMode="auto">
          <a:xfrm>
            <a:off x="2974255" y="3657030"/>
            <a:ext cx="3046412" cy="373063"/>
          </a:xfrm>
          <a:prstGeom prst="roundRect">
            <a:avLst>
              <a:gd name="adj" fmla="val 16667"/>
            </a:avLst>
          </a:prstGeom>
          <a:solidFill>
            <a:schemeClr val="accent2"/>
          </a:solidFill>
          <a:ln w="12700">
            <a:solidFill>
              <a:schemeClr val="accent2"/>
            </a:solidFill>
            <a:round/>
            <a:headEnd type="none" w="sm" len="sm"/>
            <a:tailEnd type="none" w="sm" len="sm"/>
          </a:ln>
        </p:spPr>
        <p:txBody>
          <a:bodyPr wrap="none" anchor="ctr" anchorCtr="1"/>
          <a:lstStyle/>
          <a:p>
            <a:endParaRPr lang="en-US">
              <a:solidFill>
                <a:schemeClr val="tx1"/>
              </a:solidFill>
            </a:endParaRPr>
          </a:p>
        </p:txBody>
      </p:sp>
      <p:sp>
        <p:nvSpPr>
          <p:cNvPr id="15368" name="Text Box 19"/>
          <p:cNvSpPr txBox="1">
            <a:spLocks noChangeArrowheads="1"/>
          </p:cNvSpPr>
          <p:nvPr/>
        </p:nvSpPr>
        <p:spPr bwMode="auto">
          <a:xfrm>
            <a:off x="2839317" y="3655443"/>
            <a:ext cx="3357563" cy="366712"/>
          </a:xfrm>
          <a:prstGeom prst="rect">
            <a:avLst/>
          </a:prstGeom>
          <a:solidFill>
            <a:schemeClr val="accent2"/>
          </a:solidFill>
          <a:ln w="12700">
            <a:solidFill>
              <a:schemeClr val="accent2"/>
            </a:solidFill>
            <a:miter lim="800000"/>
            <a:headEnd type="none" w="sm" len="sm"/>
            <a:tailEnd type="none" w="sm" len="sm"/>
          </a:ln>
        </p:spPr>
        <p:txBody>
          <a:bodyPr anchor="ctr" anchorCtr="1">
            <a:spAutoFit/>
          </a:bodyPr>
          <a:lstStyle/>
          <a:p>
            <a:pPr defTabSz="762000" eaLnBrk="0" hangingPunct="0">
              <a:spcBef>
                <a:spcPct val="50000"/>
              </a:spcBef>
            </a:pPr>
            <a:r>
              <a:rPr lang="en-GB" sz="1800" b="1" smtClean="0">
                <a:solidFill>
                  <a:schemeClr val="tx1"/>
                </a:solidFill>
                <a:latin typeface="Arial"/>
              </a:rPr>
              <a:t>Simulation Editor (.sim11)</a:t>
            </a:r>
            <a:endParaRPr lang="en-GB" sz="1800" b="1" dirty="0">
              <a:solidFill>
                <a:schemeClr val="tx1"/>
              </a:solidFill>
              <a:latin typeface="Arial"/>
            </a:endParaRPr>
          </a:p>
        </p:txBody>
      </p:sp>
      <p:sp>
        <p:nvSpPr>
          <p:cNvPr id="15369" name="AutoShape 20"/>
          <p:cNvSpPr>
            <a:spLocks noChangeArrowheads="1"/>
          </p:cNvSpPr>
          <p:nvPr/>
        </p:nvSpPr>
        <p:spPr bwMode="auto">
          <a:xfrm>
            <a:off x="5076106" y="2142837"/>
            <a:ext cx="3536950" cy="518832"/>
          </a:xfrm>
          <a:prstGeom prst="roundRect">
            <a:avLst>
              <a:gd name="adj" fmla="val 16667"/>
            </a:avLst>
          </a:prstGeom>
          <a:solidFill>
            <a:schemeClr val="bg2"/>
          </a:solidFill>
          <a:ln w="12700">
            <a:solidFill>
              <a:schemeClr val="accent2"/>
            </a:solidFill>
            <a:round/>
            <a:headEnd type="none" w="sm" len="sm"/>
            <a:tailEnd type="none" w="sm" len="sm"/>
          </a:ln>
        </p:spPr>
        <p:txBody>
          <a:bodyPr wrap="none" anchor="ctr"/>
          <a:lstStyle/>
          <a:p>
            <a:endParaRPr lang="en-US">
              <a:solidFill>
                <a:schemeClr val="tx1"/>
              </a:solidFill>
            </a:endParaRPr>
          </a:p>
        </p:txBody>
      </p:sp>
      <p:sp>
        <p:nvSpPr>
          <p:cNvPr id="15370" name="Text Box 21"/>
          <p:cNvSpPr txBox="1">
            <a:spLocks noChangeArrowheads="1"/>
          </p:cNvSpPr>
          <p:nvPr/>
        </p:nvSpPr>
        <p:spPr bwMode="auto">
          <a:xfrm>
            <a:off x="5158082" y="2248918"/>
            <a:ext cx="3454974" cy="366712"/>
          </a:xfrm>
          <a:prstGeom prst="rect">
            <a:avLst/>
          </a:prstGeom>
          <a:solidFill>
            <a:schemeClr val="bg2"/>
          </a:solidFill>
          <a:ln w="12700">
            <a:noFill/>
            <a:miter lim="800000"/>
            <a:headEnd type="none" w="sm" len="sm"/>
            <a:tailEnd type="none" w="sm" len="sm"/>
          </a:ln>
        </p:spPr>
        <p:txBody>
          <a:bodyPr wrap="square">
            <a:spAutoFit/>
          </a:bodyPr>
          <a:lstStyle/>
          <a:p>
            <a:pPr defTabSz="762000" eaLnBrk="0" hangingPunct="0">
              <a:spcBef>
                <a:spcPct val="50000"/>
              </a:spcBef>
            </a:pPr>
            <a:r>
              <a:rPr lang="en-GB" sz="1800" b="1" smtClean="0">
                <a:solidFill>
                  <a:schemeClr val="tx1"/>
                </a:solidFill>
                <a:latin typeface="Arial"/>
              </a:rPr>
              <a:t>Cross Section Editor (.xns11)</a:t>
            </a:r>
            <a:endParaRPr lang="en-GB" sz="1800" dirty="0">
              <a:solidFill>
                <a:schemeClr val="tx1"/>
              </a:solidFill>
              <a:latin typeface="Arial"/>
            </a:endParaRPr>
          </a:p>
        </p:txBody>
      </p:sp>
      <p:sp>
        <p:nvSpPr>
          <p:cNvPr id="15371" name="Text Box 22"/>
          <p:cNvSpPr txBox="1">
            <a:spLocks noChangeArrowheads="1"/>
          </p:cNvSpPr>
          <p:nvPr/>
        </p:nvSpPr>
        <p:spPr bwMode="auto">
          <a:xfrm>
            <a:off x="5018955" y="4934968"/>
            <a:ext cx="3451225" cy="366712"/>
          </a:xfrm>
          <a:prstGeom prst="rect">
            <a:avLst/>
          </a:prstGeom>
          <a:noFill/>
          <a:ln w="12700">
            <a:noFill/>
            <a:miter lim="800000"/>
            <a:headEnd type="none" w="sm" len="sm"/>
            <a:tailEnd type="none" w="sm" len="sm"/>
          </a:ln>
        </p:spPr>
        <p:txBody>
          <a:bodyPr anchor="ctr" anchorCtr="1">
            <a:spAutoFit/>
          </a:bodyPr>
          <a:lstStyle/>
          <a:p>
            <a:pPr defTabSz="762000" eaLnBrk="0" hangingPunct="0">
              <a:spcBef>
                <a:spcPct val="50000"/>
              </a:spcBef>
            </a:pPr>
            <a:r>
              <a:rPr lang="en-GB" sz="1800" b="1" dirty="0" smtClean="0">
                <a:solidFill>
                  <a:schemeClr val="tx1"/>
                </a:solidFill>
                <a:latin typeface="Arial"/>
              </a:rPr>
              <a:t>Parameter Editor (.HD11)</a:t>
            </a:r>
            <a:endParaRPr lang="en-GB" dirty="0">
              <a:solidFill>
                <a:schemeClr val="tx1"/>
              </a:solidFill>
              <a:latin typeface="Arial"/>
            </a:endParaRPr>
          </a:p>
        </p:txBody>
      </p:sp>
      <p:grpSp>
        <p:nvGrpSpPr>
          <p:cNvPr id="15372" name="Group 23"/>
          <p:cNvGrpSpPr>
            <a:grpSpLocks/>
          </p:cNvGrpSpPr>
          <p:nvPr/>
        </p:nvGrpSpPr>
        <p:grpSpPr bwMode="auto">
          <a:xfrm>
            <a:off x="712067" y="2221930"/>
            <a:ext cx="3005138" cy="436563"/>
            <a:chOff x="282" y="1996"/>
            <a:chExt cx="1893" cy="275"/>
          </a:xfrm>
          <a:solidFill>
            <a:schemeClr val="bg2"/>
          </a:solidFill>
        </p:grpSpPr>
        <p:sp>
          <p:nvSpPr>
            <p:cNvPr id="15381" name="AutoShape 24"/>
            <p:cNvSpPr>
              <a:spLocks noChangeArrowheads="1"/>
            </p:cNvSpPr>
            <p:nvPr/>
          </p:nvSpPr>
          <p:spPr bwMode="auto">
            <a:xfrm>
              <a:off x="282" y="1996"/>
              <a:ext cx="1893" cy="275"/>
            </a:xfrm>
            <a:prstGeom prst="roundRect">
              <a:avLst>
                <a:gd name="adj" fmla="val 16667"/>
              </a:avLst>
            </a:prstGeom>
            <a:grpFill/>
            <a:ln w="12700">
              <a:solidFill>
                <a:schemeClr val="accent2"/>
              </a:solidFill>
              <a:round/>
              <a:headEnd type="none" w="sm" len="sm"/>
              <a:tailEnd type="none" w="sm" len="sm"/>
            </a:ln>
          </p:spPr>
          <p:txBody>
            <a:bodyPr wrap="none" anchor="ctr" anchorCtr="1"/>
            <a:lstStyle/>
            <a:p>
              <a:endParaRPr lang="en-US">
                <a:solidFill>
                  <a:schemeClr val="tx1"/>
                </a:solidFill>
              </a:endParaRPr>
            </a:p>
          </p:txBody>
        </p:sp>
        <p:sp>
          <p:nvSpPr>
            <p:cNvPr id="15382" name="Text Box 25"/>
            <p:cNvSpPr txBox="1">
              <a:spLocks noChangeArrowheads="1"/>
            </p:cNvSpPr>
            <p:nvPr/>
          </p:nvSpPr>
          <p:spPr bwMode="auto">
            <a:xfrm>
              <a:off x="368" y="2009"/>
              <a:ext cx="1766" cy="231"/>
            </a:xfrm>
            <a:prstGeom prst="rect">
              <a:avLst/>
            </a:prstGeom>
            <a:grpFill/>
            <a:ln w="12700">
              <a:solidFill>
                <a:schemeClr val="accent2"/>
              </a:solidFill>
              <a:miter lim="800000"/>
              <a:headEnd type="none" w="sm" len="sm"/>
              <a:tailEnd type="none" w="sm" len="sm"/>
            </a:ln>
          </p:spPr>
          <p:txBody>
            <a:bodyPr anchor="ctr" anchorCtr="1">
              <a:spAutoFit/>
            </a:bodyPr>
            <a:lstStyle/>
            <a:p>
              <a:pPr defTabSz="762000" eaLnBrk="0" hangingPunct="0">
                <a:spcBef>
                  <a:spcPct val="50000"/>
                </a:spcBef>
              </a:pPr>
              <a:r>
                <a:rPr lang="en-US" sz="1800" b="1" dirty="0">
                  <a:solidFill>
                    <a:schemeClr val="tx1"/>
                  </a:solidFill>
                  <a:latin typeface="Arial" charset="0"/>
                </a:rPr>
                <a:t>Network Editor (.nwk11)</a:t>
              </a:r>
              <a:endParaRPr lang="en-US" dirty="0">
                <a:solidFill>
                  <a:schemeClr val="tx1"/>
                </a:solidFill>
                <a:latin typeface="Arial" charset="0"/>
              </a:endParaRPr>
            </a:p>
          </p:txBody>
        </p:sp>
      </p:grpSp>
      <p:sp>
        <p:nvSpPr>
          <p:cNvPr id="15373" name="Text Box 26"/>
          <p:cNvSpPr txBox="1">
            <a:spLocks noChangeArrowheads="1"/>
          </p:cNvSpPr>
          <p:nvPr/>
        </p:nvSpPr>
        <p:spPr bwMode="auto">
          <a:xfrm>
            <a:off x="848592" y="5814443"/>
            <a:ext cx="3133725" cy="366712"/>
          </a:xfrm>
          <a:prstGeom prst="rect">
            <a:avLst/>
          </a:prstGeom>
          <a:solidFill>
            <a:schemeClr val="bg2"/>
          </a:solidFill>
          <a:ln w="12700">
            <a:noFill/>
            <a:miter lim="800000"/>
            <a:headEnd type="none" w="sm" len="sm"/>
            <a:tailEnd type="none" w="sm" len="sm"/>
          </a:ln>
        </p:spPr>
        <p:txBody>
          <a:bodyPr wrap="square" anchor="ctr" anchorCtr="1">
            <a:spAutoFit/>
          </a:bodyPr>
          <a:lstStyle/>
          <a:p>
            <a:pPr defTabSz="762000" eaLnBrk="0" hangingPunct="0">
              <a:spcBef>
                <a:spcPct val="50000"/>
              </a:spcBef>
            </a:pPr>
            <a:r>
              <a:rPr lang="en-GB" sz="1800" b="1" dirty="0" smtClean="0">
                <a:solidFill>
                  <a:schemeClr val="tx1"/>
                </a:solidFill>
                <a:latin typeface="Arial"/>
              </a:rPr>
              <a:t>Time Series Editor (.dfs0)</a:t>
            </a:r>
            <a:endParaRPr lang="en-GB" dirty="0">
              <a:solidFill>
                <a:schemeClr val="tx1"/>
              </a:solidFill>
              <a:latin typeface="Arial"/>
            </a:endParaRPr>
          </a:p>
        </p:txBody>
      </p:sp>
      <p:sp>
        <p:nvSpPr>
          <p:cNvPr id="15374" name="AutoShape 27"/>
          <p:cNvSpPr>
            <a:spLocks noChangeArrowheads="1"/>
          </p:cNvSpPr>
          <p:nvPr/>
        </p:nvSpPr>
        <p:spPr bwMode="auto">
          <a:xfrm>
            <a:off x="554182" y="4892105"/>
            <a:ext cx="3428135" cy="441325"/>
          </a:xfrm>
          <a:prstGeom prst="roundRect">
            <a:avLst>
              <a:gd name="adj" fmla="val 16667"/>
            </a:avLst>
          </a:prstGeom>
          <a:solidFill>
            <a:schemeClr val="bg2"/>
          </a:solidFill>
          <a:ln w="12700">
            <a:solidFill>
              <a:schemeClr val="accent2"/>
            </a:solidFill>
            <a:round/>
            <a:headEnd type="none" w="sm" len="sm"/>
            <a:tailEnd type="none" w="sm" len="sm"/>
          </a:ln>
        </p:spPr>
        <p:txBody>
          <a:bodyPr wrap="none" anchor="ctr" anchorCtr="1"/>
          <a:lstStyle/>
          <a:p>
            <a:endParaRPr lang="en-US">
              <a:solidFill>
                <a:schemeClr val="tx1"/>
              </a:solidFill>
            </a:endParaRPr>
          </a:p>
        </p:txBody>
      </p:sp>
      <p:sp>
        <p:nvSpPr>
          <p:cNvPr id="15375" name="Text Box 28"/>
          <p:cNvSpPr txBox="1">
            <a:spLocks noChangeArrowheads="1"/>
          </p:cNvSpPr>
          <p:nvPr/>
        </p:nvSpPr>
        <p:spPr bwMode="auto">
          <a:xfrm>
            <a:off x="677424" y="4934163"/>
            <a:ext cx="3233738" cy="369332"/>
          </a:xfrm>
          <a:prstGeom prst="rect">
            <a:avLst/>
          </a:prstGeom>
          <a:solidFill>
            <a:schemeClr val="bg2"/>
          </a:solidFill>
          <a:ln w="12700">
            <a:noFill/>
            <a:miter lim="800000"/>
            <a:headEnd type="none" w="sm" len="sm"/>
            <a:tailEnd type="none" w="sm" len="sm"/>
          </a:ln>
        </p:spPr>
        <p:txBody>
          <a:bodyPr wrap="square" anchor="ctr" anchorCtr="1">
            <a:spAutoFit/>
          </a:bodyPr>
          <a:lstStyle/>
          <a:p>
            <a:pPr defTabSz="762000" eaLnBrk="0" hangingPunct="0">
              <a:spcBef>
                <a:spcPct val="50000"/>
              </a:spcBef>
            </a:pPr>
            <a:r>
              <a:rPr lang="en-GB" sz="1800" b="1" dirty="0" smtClean="0">
                <a:solidFill>
                  <a:schemeClr val="tx1"/>
                </a:solidFill>
                <a:latin typeface="Arial"/>
              </a:rPr>
              <a:t>Boundary Editor (.bnd11)</a:t>
            </a:r>
            <a:endParaRPr lang="en-GB" sz="1800" b="1" dirty="0">
              <a:solidFill>
                <a:schemeClr val="tx1"/>
              </a:solidFill>
              <a:latin typeface="Arial"/>
            </a:endParaRPr>
          </a:p>
        </p:txBody>
      </p:sp>
      <p:cxnSp>
        <p:nvCxnSpPr>
          <p:cNvPr id="15376" name="AutoShape 29"/>
          <p:cNvCxnSpPr>
            <a:cxnSpLocks noChangeShapeType="1"/>
          </p:cNvCxnSpPr>
          <p:nvPr/>
        </p:nvCxnSpPr>
        <p:spPr bwMode="auto">
          <a:xfrm flipH="1" flipV="1">
            <a:off x="2224955" y="2741043"/>
            <a:ext cx="1735137" cy="847725"/>
          </a:xfrm>
          <a:prstGeom prst="straightConnector1">
            <a:avLst/>
          </a:prstGeom>
          <a:noFill/>
          <a:ln w="38100">
            <a:solidFill>
              <a:schemeClr val="accent2"/>
            </a:solidFill>
            <a:round/>
            <a:headEnd type="triangle" w="med" len="med"/>
            <a:tailEnd type="triangle" w="med" len="med"/>
          </a:ln>
        </p:spPr>
      </p:cxnSp>
      <p:cxnSp>
        <p:nvCxnSpPr>
          <p:cNvPr id="15377" name="AutoShape 30"/>
          <p:cNvCxnSpPr>
            <a:cxnSpLocks noChangeShapeType="1"/>
          </p:cNvCxnSpPr>
          <p:nvPr/>
        </p:nvCxnSpPr>
        <p:spPr bwMode="auto">
          <a:xfrm flipV="1">
            <a:off x="5034830" y="2775968"/>
            <a:ext cx="1928812" cy="787400"/>
          </a:xfrm>
          <a:prstGeom prst="straightConnector1">
            <a:avLst/>
          </a:prstGeom>
          <a:noFill/>
          <a:ln w="38100">
            <a:solidFill>
              <a:schemeClr val="accent2"/>
            </a:solidFill>
            <a:round/>
            <a:headEnd type="triangle" w="med" len="med"/>
            <a:tailEnd type="triangle" w="med" len="med"/>
          </a:ln>
        </p:spPr>
      </p:cxnSp>
      <p:cxnSp>
        <p:nvCxnSpPr>
          <p:cNvPr id="15378" name="AutoShape 31"/>
          <p:cNvCxnSpPr>
            <a:cxnSpLocks noChangeShapeType="1"/>
          </p:cNvCxnSpPr>
          <p:nvPr/>
        </p:nvCxnSpPr>
        <p:spPr bwMode="auto">
          <a:xfrm flipV="1">
            <a:off x="2588492" y="4125343"/>
            <a:ext cx="1357313" cy="646112"/>
          </a:xfrm>
          <a:prstGeom prst="straightConnector1">
            <a:avLst/>
          </a:prstGeom>
          <a:noFill/>
          <a:ln w="38100">
            <a:solidFill>
              <a:schemeClr val="accent2"/>
            </a:solidFill>
            <a:round/>
            <a:headEnd type="triangle" w="med" len="med"/>
            <a:tailEnd type="triangle" w="med" len="med"/>
          </a:ln>
        </p:spPr>
      </p:cxnSp>
      <p:cxnSp>
        <p:nvCxnSpPr>
          <p:cNvPr id="15379" name="AutoShape 32"/>
          <p:cNvCxnSpPr>
            <a:cxnSpLocks noChangeShapeType="1"/>
          </p:cNvCxnSpPr>
          <p:nvPr/>
        </p:nvCxnSpPr>
        <p:spPr bwMode="auto">
          <a:xfrm flipH="1" flipV="1">
            <a:off x="5076105" y="4136455"/>
            <a:ext cx="1519237" cy="661988"/>
          </a:xfrm>
          <a:prstGeom prst="straightConnector1">
            <a:avLst/>
          </a:prstGeom>
          <a:noFill/>
          <a:ln w="38100">
            <a:solidFill>
              <a:schemeClr val="accent2"/>
            </a:solidFill>
            <a:round/>
            <a:headEnd type="triangle" w="med" len="med"/>
            <a:tailEnd type="triangle" w="med" len="med"/>
          </a:ln>
        </p:spPr>
      </p:cxnSp>
      <p:cxnSp>
        <p:nvCxnSpPr>
          <p:cNvPr id="15380" name="AutoShape 33"/>
          <p:cNvCxnSpPr>
            <a:cxnSpLocks noChangeShapeType="1"/>
          </p:cNvCxnSpPr>
          <p:nvPr/>
        </p:nvCxnSpPr>
        <p:spPr bwMode="auto">
          <a:xfrm flipV="1">
            <a:off x="2215430" y="5342666"/>
            <a:ext cx="6350" cy="400050"/>
          </a:xfrm>
          <a:prstGeom prst="straightConnector1">
            <a:avLst/>
          </a:prstGeom>
          <a:noFill/>
          <a:ln w="38100">
            <a:solidFill>
              <a:schemeClr val="accent2"/>
            </a:solidFill>
            <a:round/>
            <a:headEnd type="triangle" w="med" len="med"/>
            <a:tailEnd type="triangle" w="med" len="med"/>
          </a:ln>
        </p:spPr>
      </p:cxnSp>
      <p:sp>
        <p:nvSpPr>
          <p:cNvPr id="3" name="Footer Placeholder 2"/>
          <p:cNvSpPr>
            <a:spLocks noGrp="1"/>
          </p:cNvSpPr>
          <p:nvPr>
            <p:ph type="ftr" sz="quarter" idx="11"/>
          </p:nvPr>
        </p:nvSpPr>
        <p:spPr/>
        <p:txBody>
          <a:bodyPr/>
          <a:lstStyle/>
          <a:p>
            <a:r>
              <a:rPr lang="en-GB" noProof="0" smtClean="0">
                <a:solidFill>
                  <a:schemeClr val="tx1"/>
                </a:solidFill>
              </a:rPr>
              <a:t>© DHI</a:t>
            </a:r>
            <a:endParaRPr lang="en-GB" noProof="0">
              <a:solidFill>
                <a:schemeClr val="tx1"/>
              </a:solidFill>
            </a:endParaRPr>
          </a:p>
        </p:txBody>
      </p:sp>
    </p:spTree>
    <p:extLst>
      <p:ext uri="{BB962C8B-B14F-4D97-AF65-F5344CB8AC3E}">
        <p14:creationId xmlns:p14="http://schemas.microsoft.com/office/powerpoint/2010/main" val="327626862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MIKE 11 GUI</a:t>
            </a:r>
          </a:p>
        </p:txBody>
      </p:sp>
      <p:sp>
        <p:nvSpPr>
          <p:cNvPr id="16388" name="Rectangle 4"/>
          <p:cNvSpPr>
            <a:spLocks noGrp="1" noChangeArrowheads="1"/>
          </p:cNvSpPr>
          <p:nvPr>
            <p:ph type="body" idx="4294967295"/>
          </p:nvPr>
        </p:nvSpPr>
        <p:spPr>
          <a:xfrm>
            <a:off x="457200" y="1042988"/>
            <a:ext cx="8686800" cy="4343400"/>
          </a:xfrm>
        </p:spPr>
        <p:txBody>
          <a:bodyPr/>
          <a:lstStyle/>
          <a:p>
            <a:pPr marL="0" indent="0" eaLnBrk="1" hangingPunct="1"/>
            <a:r>
              <a:rPr lang="en-US" dirty="0" smtClean="0"/>
              <a:t> Graphical and Tabular Views combined in various data-editors.</a:t>
            </a:r>
          </a:p>
          <a:p>
            <a:pPr marL="0" indent="0" eaLnBrk="1" hangingPunct="1"/>
            <a:r>
              <a:rPr lang="en-US" dirty="0" smtClean="0"/>
              <a:t> Network Editor the key element for data editing and presentation. </a:t>
            </a:r>
          </a:p>
        </p:txBody>
      </p:sp>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0348" y="1792223"/>
            <a:ext cx="8010145" cy="48655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00704"/>
      </p:ext>
    </p:extLst>
  </p:cSld>
  <p:clrMapOvr>
    <a:masterClrMapping/>
  </p:clrMapOvr>
  <p:transition spd="med">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da-DK">
                <a:solidFill>
                  <a:srgbClr val="FFFFFF"/>
                </a:solidFill>
              </a:rPr>
              <a:t>MIKE 11 DOCUMENTATION</a:t>
            </a:r>
            <a:endParaRPr lang="en-US">
              <a:solidFill>
                <a:srgbClr val="FFFFFF"/>
              </a:solidFill>
            </a:endParaRPr>
          </a:p>
        </p:txBody>
      </p:sp>
      <p:sp>
        <p:nvSpPr>
          <p:cNvPr id="48131" name="Rectangle 3"/>
          <p:cNvSpPr>
            <a:spLocks noGrp="1" noChangeArrowheads="1"/>
          </p:cNvSpPr>
          <p:nvPr>
            <p:ph sz="quarter" idx="13"/>
          </p:nvPr>
        </p:nvSpPr>
        <p:spPr/>
        <p:txBody>
          <a:bodyPr/>
          <a:lstStyle/>
          <a:p>
            <a:pPr marL="0" indent="0">
              <a:buNone/>
            </a:pPr>
            <a:r>
              <a:rPr lang="da-DK" dirty="0" err="1" smtClean="0">
                <a:solidFill>
                  <a:srgbClr val="FFFFFF"/>
                </a:solidFill>
              </a:rPr>
              <a:t>Where</a:t>
            </a:r>
            <a:r>
              <a:rPr lang="da-DK" dirty="0" smtClean="0">
                <a:solidFill>
                  <a:srgbClr val="FFFFFF"/>
                </a:solidFill>
              </a:rPr>
              <a:t> </a:t>
            </a:r>
            <a:r>
              <a:rPr lang="da-DK" dirty="0">
                <a:solidFill>
                  <a:srgbClr val="FFFFFF"/>
                </a:solidFill>
              </a:rPr>
              <a:t>to find </a:t>
            </a:r>
            <a:r>
              <a:rPr lang="da-DK" dirty="0" err="1">
                <a:solidFill>
                  <a:srgbClr val="FFFFFF"/>
                </a:solidFill>
              </a:rPr>
              <a:t>Documentation</a:t>
            </a:r>
            <a:r>
              <a:rPr lang="da-DK" dirty="0">
                <a:solidFill>
                  <a:srgbClr val="FFFFFF"/>
                </a:solidFill>
              </a:rPr>
              <a:t> and </a:t>
            </a:r>
            <a:r>
              <a:rPr lang="da-DK" dirty="0" err="1">
                <a:solidFill>
                  <a:srgbClr val="FFFFFF"/>
                </a:solidFill>
              </a:rPr>
              <a:t>Additional</a:t>
            </a:r>
            <a:r>
              <a:rPr lang="da-DK" dirty="0">
                <a:solidFill>
                  <a:srgbClr val="FFFFFF"/>
                </a:solidFill>
              </a:rPr>
              <a:t> Information</a:t>
            </a:r>
            <a:r>
              <a:rPr lang="da-DK" dirty="0" smtClean="0">
                <a:solidFill>
                  <a:srgbClr val="FFFFFF"/>
                </a:solidFill>
              </a:rPr>
              <a:t>?</a:t>
            </a:r>
          </a:p>
          <a:p>
            <a:pPr marL="0" indent="0">
              <a:buNone/>
            </a:pPr>
            <a:endParaRPr lang="en-GB" sz="1800" dirty="0" smtClean="0">
              <a:solidFill>
                <a:schemeClr val="accent1"/>
              </a:solidFill>
              <a:cs typeface="Calibri" pitchFamily="34" charset="0"/>
            </a:endParaRPr>
          </a:p>
          <a:p>
            <a:pPr marL="0" indent="0">
              <a:buNone/>
            </a:pPr>
            <a:r>
              <a:rPr lang="en-GB" sz="1800" dirty="0" smtClean="0">
                <a:solidFill>
                  <a:schemeClr val="accent1"/>
                </a:solidFill>
                <a:cs typeface="Calibri" pitchFamily="34" charset="0"/>
              </a:rPr>
              <a:t>Start &gt; All Programs &gt; MIKE </a:t>
            </a:r>
            <a:r>
              <a:rPr lang="en-GB" sz="1800" dirty="0">
                <a:solidFill>
                  <a:schemeClr val="accent1"/>
                </a:solidFill>
                <a:cs typeface="Calibri" pitchFamily="34" charset="0"/>
              </a:rPr>
              <a:t>by DHI </a:t>
            </a:r>
            <a:r>
              <a:rPr lang="en-GB" sz="1800" dirty="0" smtClean="0">
                <a:solidFill>
                  <a:schemeClr val="accent1"/>
                </a:solidFill>
                <a:cs typeface="Calibri" pitchFamily="34" charset="0"/>
              </a:rPr>
              <a:t>20xx &gt; MIKE </a:t>
            </a:r>
            <a:r>
              <a:rPr lang="en-GB" sz="1800" dirty="0">
                <a:solidFill>
                  <a:schemeClr val="accent1"/>
                </a:solidFill>
                <a:cs typeface="Calibri" pitchFamily="34" charset="0"/>
              </a:rPr>
              <a:t>Zero </a:t>
            </a:r>
            <a:r>
              <a:rPr lang="en-GB" sz="1800" dirty="0" smtClean="0">
                <a:solidFill>
                  <a:schemeClr val="accent1"/>
                </a:solidFill>
                <a:cs typeface="Calibri" pitchFamily="34" charset="0"/>
              </a:rPr>
              <a:t>&gt; </a:t>
            </a:r>
            <a:r>
              <a:rPr lang="en-GB" sz="1800" dirty="0">
                <a:solidFill>
                  <a:schemeClr val="accent1"/>
                </a:solidFill>
                <a:cs typeface="Calibri" pitchFamily="34" charset="0"/>
              </a:rPr>
              <a:t>Documentation </a:t>
            </a:r>
            <a:r>
              <a:rPr lang="en-GB" sz="1800" dirty="0" smtClean="0">
                <a:solidFill>
                  <a:schemeClr val="accent1"/>
                </a:solidFill>
                <a:cs typeface="Calibri" pitchFamily="34" charset="0"/>
              </a:rPr>
              <a:t>&gt; </a:t>
            </a:r>
            <a:br>
              <a:rPr lang="en-GB" sz="1800" dirty="0" smtClean="0">
                <a:solidFill>
                  <a:schemeClr val="accent1"/>
                </a:solidFill>
                <a:cs typeface="Calibri" pitchFamily="34" charset="0"/>
              </a:rPr>
            </a:br>
            <a:r>
              <a:rPr lang="en-GB" sz="1800" dirty="0" smtClean="0">
                <a:solidFill>
                  <a:schemeClr val="accent1"/>
                </a:solidFill>
                <a:cs typeface="Calibri" pitchFamily="34" charset="0"/>
              </a:rPr>
              <a:t>MIKE </a:t>
            </a:r>
            <a:r>
              <a:rPr lang="en-GB" sz="1800" dirty="0">
                <a:solidFill>
                  <a:schemeClr val="accent1"/>
                </a:solidFill>
                <a:cs typeface="Calibri" pitchFamily="34" charset="0"/>
              </a:rPr>
              <a:t>11 Documentation </a:t>
            </a:r>
            <a:r>
              <a:rPr lang="en-GB" dirty="0">
                <a:solidFill>
                  <a:schemeClr val="accent1"/>
                </a:solidFill>
                <a:cs typeface="Calibri" pitchFamily="34" charset="0"/>
              </a:rPr>
              <a:t>Index</a:t>
            </a:r>
          </a:p>
          <a:p>
            <a:endParaRPr lang="en-US" dirty="0">
              <a:solidFill>
                <a:srgbClr val="FFFFFF"/>
              </a:solidFill>
            </a:endParaRPr>
          </a:p>
        </p:txBody>
      </p:sp>
      <p:sp>
        <p:nvSpPr>
          <p:cNvPr id="2" name="Footer Placeholder 1"/>
          <p:cNvSpPr>
            <a:spLocks noGrp="1"/>
          </p:cNvSpPr>
          <p:nvPr>
            <p:ph type="ftr" sz="quarter" idx="11"/>
          </p:nvPr>
        </p:nvSpPr>
        <p:spPr/>
        <p:txBody>
          <a:bodyPr/>
          <a:lstStyle/>
          <a:p>
            <a:r>
              <a:rPr lang="en-GB" noProof="0" smtClean="0"/>
              <a:t>© DHI</a:t>
            </a:r>
            <a:endParaRPr lang="en-GB" noProof="0"/>
          </a:p>
        </p:txBody>
      </p:sp>
      <p:pic>
        <p:nvPicPr>
          <p:cNvPr id="3" name="Picture 2"/>
          <p:cNvPicPr>
            <a:picLocks noChangeAspect="1"/>
          </p:cNvPicPr>
          <p:nvPr/>
        </p:nvPicPr>
        <p:blipFill rotWithShape="1">
          <a:blip r:embed="rId2">
            <a:extLst>
              <a:ext uri="{28A0092B-C50C-407E-A947-70E740481C1C}">
                <a14:useLocalDpi xmlns:a14="http://schemas.microsoft.com/office/drawing/2010/main" val="0"/>
              </a:ext>
            </a:extLst>
          </a:blip>
          <a:srcRect b="16731"/>
          <a:stretch/>
        </p:blipFill>
        <p:spPr>
          <a:xfrm>
            <a:off x="2006370" y="2539431"/>
            <a:ext cx="4969427" cy="4191307"/>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82045" y="1036948"/>
            <a:ext cx="6410227" cy="5561815"/>
          </a:xfrm>
          <a:prstGeom prst="rect">
            <a:avLst/>
          </a:prstGeom>
          <a:solidFill>
            <a:schemeClr val="bg1"/>
          </a:solid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smtClean="0"/>
          </a:p>
        </p:txBody>
      </p:sp>
      <p:sp>
        <p:nvSpPr>
          <p:cNvPr id="5" name="Title 4"/>
          <p:cNvSpPr>
            <a:spLocks noGrp="1"/>
          </p:cNvSpPr>
          <p:nvPr>
            <p:ph type="title"/>
          </p:nvPr>
        </p:nvSpPr>
        <p:spPr/>
        <p:txBody>
          <a:bodyPr>
            <a:normAutofit/>
          </a:bodyPr>
          <a:lstStyle/>
          <a:p>
            <a:r>
              <a:rPr lang="da-DK" dirty="0" err="1">
                <a:solidFill>
                  <a:srgbClr val="FFFFFF"/>
                </a:solidFill>
              </a:rPr>
              <a:t>Modelling</a:t>
            </a:r>
            <a:r>
              <a:rPr lang="da-DK" dirty="0">
                <a:solidFill>
                  <a:srgbClr val="FFFFFF"/>
                </a:solidFill>
              </a:rPr>
              <a:t> the </a:t>
            </a:r>
            <a:r>
              <a:rPr lang="da-DK" dirty="0" err="1">
                <a:solidFill>
                  <a:srgbClr val="FFFFFF"/>
                </a:solidFill>
              </a:rPr>
              <a:t>world</a:t>
            </a:r>
            <a:r>
              <a:rPr lang="da-DK" dirty="0">
                <a:solidFill>
                  <a:srgbClr val="FFFFFF"/>
                </a:solidFill>
              </a:rPr>
              <a:t> of </a:t>
            </a:r>
            <a:r>
              <a:rPr lang="da-DK" dirty="0" err="1" smtClean="0">
                <a:solidFill>
                  <a:srgbClr val="FFFFFF"/>
                </a:solidFill>
              </a:rPr>
              <a:t>water</a:t>
            </a:r>
            <a:endParaRPr lang="en-GB" dirty="0"/>
          </a:p>
        </p:txBody>
      </p:sp>
      <p:sp>
        <p:nvSpPr>
          <p:cNvPr id="7" name="Footer Placeholder 6"/>
          <p:cNvSpPr>
            <a:spLocks noGrp="1"/>
          </p:cNvSpPr>
          <p:nvPr>
            <p:ph type="ftr" sz="quarter" idx="11"/>
          </p:nvPr>
        </p:nvSpPr>
        <p:spPr/>
        <p:txBody>
          <a:bodyPr/>
          <a:lstStyle/>
          <a:p>
            <a:r>
              <a:rPr lang="en-GB" noProof="0" smtClean="0"/>
              <a:t>© DHI</a:t>
            </a:r>
            <a:endParaRPr lang="en-GB" noProof="0"/>
          </a:p>
        </p:txBody>
      </p:sp>
      <p:pic>
        <p:nvPicPr>
          <p:cNvPr id="34819" name="Picture 3" descr="C:\DHI_Data\DHI\6x_MIKEbyDHI\BD\SoftwareCircle_May2013_19cm_U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6744" y="1117231"/>
            <a:ext cx="6142980" cy="5362986"/>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bwMode="auto">
          <a:xfrm>
            <a:off x="5835192" y="3769805"/>
            <a:ext cx="1988890" cy="1330095"/>
          </a:xfrm>
          <a:prstGeom prst="ellipse">
            <a:avLst/>
          </a:prstGeom>
          <a:noFill/>
          <a:ln w="25400" cap="flat" cmpd="sng" algn="ctr">
            <a:solidFill>
              <a:schemeClr val="accent2"/>
            </a:solidFill>
            <a:prstDash val="solid"/>
            <a:round/>
            <a:headEnd type="none" w="med" len="med"/>
            <a:tailEnd type="triangle" w="med" len="med"/>
          </a:ln>
          <a:effectLst/>
        </p:spPr>
        <p:txBody>
          <a:bodyPr vert="horz" wrap="square" lIns="91440" tIns="45720" rIns="91440" bIns="45720" numCol="1" rtlCol="0" anchor="ctr"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0" i="0" u="none" strike="noStrike" cap="none" normalizeH="0" baseline="0" smtClean="0">
              <a:ln>
                <a:noFill/>
              </a:ln>
              <a:solidFill>
                <a:schemeClr val="bg1"/>
              </a:solidFill>
              <a:effectLst/>
              <a:latin typeface="Verdana" pitchFamily="34" charset="0"/>
            </a:endParaRPr>
          </a:p>
        </p:txBody>
      </p:sp>
    </p:spTree>
    <p:extLst>
      <p:ext uri="{BB962C8B-B14F-4D97-AF65-F5344CB8AC3E}">
        <p14:creationId xmlns:p14="http://schemas.microsoft.com/office/powerpoint/2010/main" val="1833538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a:t>
            </a:r>
            <a:endParaRPr lang="en-GB" dirty="0"/>
          </a:p>
        </p:txBody>
      </p:sp>
      <p:sp>
        <p:nvSpPr>
          <p:cNvPr id="3" name="Content Placeholder 2"/>
          <p:cNvSpPr>
            <a:spLocks noGrp="1"/>
          </p:cNvSpPr>
          <p:nvPr>
            <p:ph sz="quarter" idx="13"/>
          </p:nvPr>
        </p:nvSpPr>
        <p:spPr/>
        <p:txBody>
          <a:bodyPr/>
          <a:lstStyle/>
          <a:p>
            <a:pPr marL="0" indent="0">
              <a:buNone/>
            </a:pPr>
            <a:r>
              <a:rPr lang="en-US" dirty="0">
                <a:solidFill>
                  <a:srgbClr val="FFFFFF"/>
                </a:solidFill>
              </a:rPr>
              <a:t>A 1D Dynamic </a:t>
            </a:r>
            <a:r>
              <a:rPr lang="en-US" dirty="0" err="1">
                <a:solidFill>
                  <a:srgbClr val="FFFFFF"/>
                </a:solidFill>
              </a:rPr>
              <a:t>Modelling</a:t>
            </a:r>
            <a:r>
              <a:rPr lang="en-US" dirty="0">
                <a:solidFill>
                  <a:srgbClr val="FFFFFF"/>
                </a:solidFill>
              </a:rPr>
              <a:t> System for</a:t>
            </a:r>
            <a:br>
              <a:rPr lang="en-US" dirty="0">
                <a:solidFill>
                  <a:srgbClr val="FFFFFF"/>
                </a:solidFill>
              </a:rPr>
            </a:br>
            <a:r>
              <a:rPr lang="en-US" dirty="0">
                <a:solidFill>
                  <a:srgbClr val="FFFFFF"/>
                </a:solidFill>
              </a:rPr>
              <a:t>Rivers, Channels and Reservoirs (+ Structures)</a:t>
            </a:r>
          </a:p>
          <a:p>
            <a:endParaRPr lang="en-GB" dirty="0" smtClean="0"/>
          </a:p>
          <a:p>
            <a:endParaRPr lang="en-GB" dirty="0"/>
          </a:p>
          <a:p>
            <a:endParaRPr lang="en-GB" dirty="0" smtClean="0"/>
          </a:p>
          <a:p>
            <a:endParaRPr lang="en-GB" dirty="0"/>
          </a:p>
          <a:p>
            <a:endParaRPr lang="en-GB" dirty="0" smtClean="0"/>
          </a:p>
          <a:p>
            <a:pPr marL="0" indent="0">
              <a:buNone/>
            </a:pPr>
            <a:r>
              <a:rPr lang="en-US" sz="1800" dirty="0"/>
              <a:t>MIKE 11 is applicable for simulating rivers and other open surface water bodies which can be approximated </a:t>
            </a:r>
            <a:r>
              <a:rPr lang="en-US" sz="1800" dirty="0" smtClean="0"/>
              <a:t>as </a:t>
            </a:r>
            <a:r>
              <a:rPr lang="en-US" sz="1800" dirty="0"/>
              <a:t>1-dimensional </a:t>
            </a:r>
            <a:r>
              <a:rPr lang="en-US" sz="1800" dirty="0" smtClean="0"/>
              <a:t/>
            </a:r>
            <a:br>
              <a:rPr lang="en-US" sz="1800" dirty="0" smtClean="0"/>
            </a:br>
            <a:r>
              <a:rPr lang="en-US" sz="1800" dirty="0" smtClean="0"/>
              <a:t>flow</a:t>
            </a:r>
            <a:r>
              <a:rPr lang="en-US" sz="1800" dirty="0"/>
              <a:t>!</a:t>
            </a:r>
          </a:p>
          <a:p>
            <a:pPr marL="0" indent="0">
              <a:buNone/>
            </a:pPr>
            <a:r>
              <a:rPr lang="en-US" sz="1600" dirty="0" smtClean="0"/>
              <a:t>(</a:t>
            </a:r>
            <a:r>
              <a:rPr lang="en-US" sz="1600" dirty="0"/>
              <a:t>as a strict </a:t>
            </a:r>
            <a:r>
              <a:rPr lang="en-US" sz="1600" dirty="0" smtClean="0"/>
              <a:t>1-D flow </a:t>
            </a:r>
            <a:r>
              <a:rPr lang="en-US" sz="1600" dirty="0"/>
              <a:t>does not occur in nature!)</a:t>
            </a:r>
            <a:endParaRPr lang="en-GB" sz="1600" dirty="0"/>
          </a:p>
        </p:txBody>
      </p:sp>
      <p:sp>
        <p:nvSpPr>
          <p:cNvPr id="4" name="TextBox 5"/>
          <p:cNvSpPr txBox="1">
            <a:spLocks noChangeArrowheads="1"/>
          </p:cNvSpPr>
          <p:nvPr/>
        </p:nvSpPr>
        <p:spPr bwMode="auto">
          <a:xfrm>
            <a:off x="180764" y="2244417"/>
            <a:ext cx="8515350" cy="954107"/>
          </a:xfrm>
          <a:prstGeom prst="rect">
            <a:avLst/>
          </a:prstGeom>
          <a:noFill/>
          <a:ln w="9525">
            <a:noFill/>
            <a:miter lim="800000"/>
            <a:headEnd/>
            <a:tailEnd/>
          </a:ln>
        </p:spPr>
        <p:txBody>
          <a:bodyPr>
            <a:spAutoFit/>
          </a:bodyPr>
          <a:lstStyle/>
          <a:p>
            <a:r>
              <a:rPr lang="en-GB" sz="1800" dirty="0" smtClean="0">
                <a:solidFill>
                  <a:srgbClr val="FFFFFF"/>
                </a:solidFill>
                <a:latin typeface="Arial"/>
              </a:rPr>
              <a:t>MIKE 11 is a world standard in 1D river modelling for simulating flow and water level, water quality and sediment transport in rivers, floodplains, irrigation canals, reservoirs and </a:t>
            </a:r>
            <a:r>
              <a:rPr lang="en-GB" dirty="0" smtClean="0">
                <a:solidFill>
                  <a:srgbClr val="FFFFFF"/>
                </a:solidFill>
                <a:latin typeface="Arial"/>
              </a:rPr>
              <a:t>other inland water bodies. </a:t>
            </a:r>
            <a:endParaRPr lang="en-GB" dirty="0">
              <a:solidFill>
                <a:srgbClr val="FFFFFF"/>
              </a:solidFill>
              <a:latin typeface="Arial"/>
            </a:endParaRPr>
          </a:p>
        </p:txBody>
      </p:sp>
      <p:pic>
        <p:nvPicPr>
          <p:cNvPr id="5" name="Picture 2"/>
          <p:cNvPicPr>
            <a:picLocks noChangeAspect="1" noChangeArrowheads="1"/>
          </p:cNvPicPr>
          <p:nvPr/>
        </p:nvPicPr>
        <p:blipFill>
          <a:blip r:embed="rId2"/>
          <a:srcRect/>
          <a:stretch>
            <a:fillRect/>
          </a:stretch>
        </p:blipFill>
        <p:spPr bwMode="auto">
          <a:xfrm>
            <a:off x="5047488" y="4005072"/>
            <a:ext cx="3850186" cy="2506790"/>
          </a:xfrm>
          <a:prstGeom prst="rect">
            <a:avLst/>
          </a:prstGeom>
          <a:noFill/>
          <a:ln w="9525">
            <a:noFill/>
            <a:miter lim="800000"/>
            <a:headEnd/>
            <a:tailEnd/>
          </a:ln>
        </p:spPr>
      </p:pic>
      <p:sp>
        <p:nvSpPr>
          <p:cNvPr id="6" name="TextBox 7"/>
          <p:cNvSpPr txBox="1">
            <a:spLocks noChangeArrowheads="1"/>
          </p:cNvSpPr>
          <p:nvPr/>
        </p:nvSpPr>
        <p:spPr bwMode="auto">
          <a:xfrm>
            <a:off x="180764" y="5026950"/>
            <a:ext cx="4819589" cy="1200329"/>
          </a:xfrm>
          <a:prstGeom prst="rect">
            <a:avLst/>
          </a:prstGeom>
          <a:noFill/>
          <a:ln w="9525">
            <a:noFill/>
            <a:miter lim="800000"/>
            <a:headEnd/>
            <a:tailEnd/>
          </a:ln>
        </p:spPr>
        <p:txBody>
          <a:bodyPr wrap="square">
            <a:spAutoFit/>
          </a:bodyPr>
          <a:lstStyle/>
          <a:p>
            <a:r>
              <a:rPr lang="en-GB" sz="1800" dirty="0" smtClean="0">
                <a:solidFill>
                  <a:srgbClr val="FFFFFF"/>
                </a:solidFill>
                <a:latin typeface="Arial"/>
              </a:rPr>
              <a:t>Application range is still very large from simple design investigations but also large forecasting projects including complex hydraulic structure operation policies.</a:t>
            </a:r>
            <a:endParaRPr lang="en-GB" sz="1800" dirty="0">
              <a:solidFill>
                <a:srgbClr val="FFFFFF"/>
              </a:solidFill>
              <a:latin typeface="Arial"/>
            </a:endParaRPr>
          </a:p>
        </p:txBody>
      </p:sp>
      <p:sp>
        <p:nvSpPr>
          <p:cNvPr id="7" name="Footer Placeholder 6"/>
          <p:cNvSpPr>
            <a:spLocks noGrp="1"/>
          </p:cNvSpPr>
          <p:nvPr>
            <p:ph type="ftr" sz="quarter" idx="11"/>
          </p:nvPr>
        </p:nvSpPr>
        <p:spPr/>
        <p:txBody>
          <a:bodyPr/>
          <a:lstStyle/>
          <a:p>
            <a:r>
              <a:rPr lang="en-GB" noProof="0" dirty="0" smtClean="0"/>
              <a:t>© DHI</a:t>
            </a:r>
            <a:endParaRPr lang="en-GB" noProof="0" dirty="0"/>
          </a:p>
        </p:txBody>
      </p:sp>
    </p:spTree>
    <p:extLst>
      <p:ext uri="{BB962C8B-B14F-4D97-AF65-F5344CB8AC3E}">
        <p14:creationId xmlns:p14="http://schemas.microsoft.com/office/powerpoint/2010/main" val="23757848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MIKE 11 DEVELOPMENT HISTORY</a:t>
            </a:r>
            <a:endParaRPr lang="en-GB" dirty="0"/>
          </a:p>
        </p:txBody>
      </p:sp>
      <p:sp>
        <p:nvSpPr>
          <p:cNvPr id="3" name="Content Placeholder 2"/>
          <p:cNvSpPr>
            <a:spLocks noGrp="1"/>
          </p:cNvSpPr>
          <p:nvPr>
            <p:ph sz="quarter" idx="13"/>
          </p:nvPr>
        </p:nvSpPr>
        <p:spPr>
          <a:xfrm>
            <a:off x="188020" y="1189653"/>
            <a:ext cx="8640959" cy="5119667"/>
          </a:xfrm>
        </p:spPr>
        <p:txBody>
          <a:bodyPr/>
          <a:lstStyle/>
          <a:p>
            <a:r>
              <a:rPr lang="en-GB" sz="1600" dirty="0">
                <a:solidFill>
                  <a:srgbClr val="FFFFFF"/>
                </a:solidFill>
              </a:rPr>
              <a:t>1970:	DHI leads development of generalised numerical modelling packages. </a:t>
            </a:r>
            <a:br>
              <a:rPr lang="en-GB" sz="1600" dirty="0">
                <a:solidFill>
                  <a:srgbClr val="FFFFFF"/>
                </a:solidFill>
              </a:rPr>
            </a:br>
            <a:r>
              <a:rPr lang="en-GB" sz="1600" dirty="0">
                <a:solidFill>
                  <a:srgbClr val="FFFFFF"/>
                </a:solidFill>
              </a:rPr>
              <a:t>	System 11 and System 21 on Mainframe </a:t>
            </a:r>
            <a:r>
              <a:rPr lang="en-GB" sz="1600" dirty="0" smtClean="0">
                <a:solidFill>
                  <a:srgbClr val="FFFFFF"/>
                </a:solidFill>
              </a:rPr>
              <a:t>computers</a:t>
            </a:r>
            <a:endParaRPr lang="en-GB" sz="1600" dirty="0">
              <a:solidFill>
                <a:srgbClr val="FFFFFF"/>
              </a:solidFill>
            </a:endParaRPr>
          </a:p>
          <a:p>
            <a:endParaRPr lang="en-GB" sz="1600" dirty="0">
              <a:solidFill>
                <a:srgbClr val="FFFFFF"/>
              </a:solidFill>
            </a:endParaRPr>
          </a:p>
          <a:p>
            <a:r>
              <a:rPr lang="en-GB" sz="1600" dirty="0">
                <a:solidFill>
                  <a:srgbClr val="FFFFFF"/>
                </a:solidFill>
              </a:rPr>
              <a:t>1987:	MIKE 11 becomes the second DHI software product (first: MOUSE).</a:t>
            </a:r>
            <a:br>
              <a:rPr lang="en-GB" sz="1600" dirty="0">
                <a:solidFill>
                  <a:srgbClr val="FFFFFF"/>
                </a:solidFill>
              </a:rPr>
            </a:br>
            <a:r>
              <a:rPr lang="en-GB" sz="1600" dirty="0">
                <a:solidFill>
                  <a:srgbClr val="FFFFFF"/>
                </a:solidFill>
              </a:rPr>
              <a:t>	DOS-based PC adaption of System 11</a:t>
            </a:r>
            <a:br>
              <a:rPr lang="en-GB" sz="1600" dirty="0">
                <a:solidFill>
                  <a:srgbClr val="FFFFFF"/>
                </a:solidFill>
              </a:rPr>
            </a:br>
            <a:r>
              <a:rPr lang="en-GB" sz="1600" dirty="0">
                <a:solidFill>
                  <a:srgbClr val="FFFFFF"/>
                </a:solidFill>
              </a:rPr>
              <a:t>	Keyboard driven Menu-based User Interface</a:t>
            </a:r>
            <a:br>
              <a:rPr lang="en-GB" sz="1600" dirty="0">
                <a:solidFill>
                  <a:srgbClr val="FFFFFF"/>
                </a:solidFill>
              </a:rPr>
            </a:br>
            <a:r>
              <a:rPr lang="en-GB" sz="1600" dirty="0">
                <a:solidFill>
                  <a:srgbClr val="FFFFFF"/>
                </a:solidFill>
              </a:rPr>
              <a:t>	MIKE 11 ‘Classic</a:t>
            </a:r>
            <a:r>
              <a:rPr lang="en-GB" sz="1600" dirty="0" smtClean="0">
                <a:solidFill>
                  <a:srgbClr val="FFFFFF"/>
                </a:solidFill>
              </a:rPr>
              <a:t>’</a:t>
            </a:r>
            <a:endParaRPr lang="en-GB" sz="1600" dirty="0">
              <a:solidFill>
                <a:srgbClr val="FFFFFF"/>
              </a:solidFill>
            </a:endParaRPr>
          </a:p>
          <a:p>
            <a:endParaRPr lang="en-GB" sz="1600" dirty="0">
              <a:solidFill>
                <a:srgbClr val="FFFFFF"/>
              </a:solidFill>
            </a:endParaRPr>
          </a:p>
          <a:p>
            <a:r>
              <a:rPr lang="en-GB" sz="1600" dirty="0">
                <a:solidFill>
                  <a:srgbClr val="FFFFFF"/>
                </a:solidFill>
              </a:rPr>
              <a:t>1997:	MIKE 11 Version 4.0</a:t>
            </a:r>
            <a:br>
              <a:rPr lang="en-GB" sz="1600" dirty="0">
                <a:solidFill>
                  <a:srgbClr val="FFFFFF"/>
                </a:solidFill>
              </a:rPr>
            </a:br>
            <a:r>
              <a:rPr lang="en-GB" sz="1600" dirty="0">
                <a:solidFill>
                  <a:srgbClr val="FFFFFF"/>
                </a:solidFill>
              </a:rPr>
              <a:t>	First true Windows version based on the MIKE ZERO framework</a:t>
            </a:r>
            <a:br>
              <a:rPr lang="en-GB" sz="1600" dirty="0">
                <a:solidFill>
                  <a:srgbClr val="FFFFFF"/>
                </a:solidFill>
              </a:rPr>
            </a:br>
            <a:r>
              <a:rPr lang="en-GB" sz="1600" dirty="0">
                <a:solidFill>
                  <a:srgbClr val="FFFFFF"/>
                </a:solidFill>
              </a:rPr>
              <a:t>	Graphical User Interface, Windows standards, 32-bit technology</a:t>
            </a:r>
          </a:p>
          <a:p>
            <a:endParaRPr lang="en-GB" sz="1600" dirty="0">
              <a:solidFill>
                <a:srgbClr val="FFFFFF"/>
              </a:solidFill>
            </a:endParaRPr>
          </a:p>
          <a:p>
            <a:r>
              <a:rPr lang="en-GB" sz="1600" dirty="0" smtClean="0">
                <a:solidFill>
                  <a:srgbClr val="FFFFFF"/>
                </a:solidFill>
              </a:rPr>
              <a:t>2012:</a:t>
            </a:r>
            <a:r>
              <a:rPr lang="en-GB" sz="1600" dirty="0">
                <a:solidFill>
                  <a:srgbClr val="FFFFFF"/>
                </a:solidFill>
              </a:rPr>
              <a:t>	</a:t>
            </a:r>
            <a:r>
              <a:rPr lang="en-GB" sz="1600" dirty="0" smtClean="0">
                <a:solidFill>
                  <a:srgbClr val="FFFFFF"/>
                </a:solidFill>
              </a:rPr>
              <a:t>New engine: MIKE 1D launched in 2012</a:t>
            </a:r>
            <a:br>
              <a:rPr lang="en-GB" sz="1600" dirty="0" smtClean="0">
                <a:solidFill>
                  <a:srgbClr val="FFFFFF"/>
                </a:solidFill>
              </a:rPr>
            </a:br>
            <a:r>
              <a:rPr lang="en-GB" sz="1600" dirty="0" smtClean="0">
                <a:solidFill>
                  <a:srgbClr val="FFFFFF"/>
                </a:solidFill>
              </a:rPr>
              <a:t>	MIKE 1D common engine for 1D River and 1D sewer pipe simulation (</a:t>
            </a:r>
            <a:r>
              <a:rPr lang="en-GB" sz="1600" dirty="0">
                <a:solidFill>
                  <a:srgbClr val="FFFFFF"/>
                </a:solidFill>
              </a:rPr>
              <a:t>MOUSE)</a:t>
            </a:r>
            <a:br>
              <a:rPr lang="en-GB" sz="1600" dirty="0">
                <a:solidFill>
                  <a:srgbClr val="FFFFFF"/>
                </a:solidFill>
              </a:rPr>
            </a:br>
            <a:r>
              <a:rPr lang="en-GB" sz="1600" dirty="0">
                <a:solidFill>
                  <a:srgbClr val="FFFFFF"/>
                </a:solidFill>
              </a:rPr>
              <a:t>	GUI as introduced in </a:t>
            </a:r>
            <a:r>
              <a:rPr lang="en-GB" sz="1600" dirty="0" smtClean="0">
                <a:solidFill>
                  <a:srgbClr val="FFFFFF"/>
                </a:solidFill>
              </a:rPr>
              <a:t>1997</a:t>
            </a:r>
            <a:br>
              <a:rPr lang="en-GB" sz="1600" dirty="0" smtClean="0">
                <a:solidFill>
                  <a:srgbClr val="FFFFFF"/>
                </a:solidFill>
              </a:rPr>
            </a:br>
            <a:r>
              <a:rPr lang="en-GB" sz="1600" dirty="0" smtClean="0">
                <a:solidFill>
                  <a:srgbClr val="FFFFFF"/>
                </a:solidFill>
              </a:rPr>
              <a:t>	Improved performance: parallelised, 64-bit, </a:t>
            </a:r>
            <a:r>
              <a:rPr lang="en-GB" sz="1600" dirty="0"/>
              <a:t>Component-based, Scripting </a:t>
            </a:r>
            <a:r>
              <a:rPr lang="en-GB" sz="1600" dirty="0" smtClean="0"/>
              <a:t>enabled</a:t>
            </a:r>
          </a:p>
          <a:p>
            <a:endParaRPr lang="en-GB" sz="1600" dirty="0" smtClean="0"/>
          </a:p>
          <a:p>
            <a:r>
              <a:rPr lang="en-US" sz="1600" dirty="0" smtClean="0">
                <a:solidFill>
                  <a:srgbClr val="FFFFFF"/>
                </a:solidFill>
              </a:rPr>
              <a:t> </a:t>
            </a:r>
            <a:r>
              <a:rPr lang="en-GB" sz="1600" dirty="0">
                <a:solidFill>
                  <a:srgbClr val="FFFFFF"/>
                </a:solidFill>
              </a:rPr>
              <a:t>Today: </a:t>
            </a:r>
            <a:r>
              <a:rPr lang="en-US" sz="1600" b="1" dirty="0" smtClean="0">
                <a:solidFill>
                  <a:srgbClr val="FFFFFF"/>
                </a:solidFill>
              </a:rPr>
              <a:t>A </a:t>
            </a:r>
            <a:r>
              <a:rPr lang="en-US" sz="1600" b="1" dirty="0">
                <a:solidFill>
                  <a:srgbClr val="FFFFFF"/>
                </a:solidFill>
              </a:rPr>
              <a:t>well-consolidated product</a:t>
            </a:r>
            <a:r>
              <a:rPr lang="en-US" sz="1600" b="1" dirty="0" smtClean="0">
                <a:solidFill>
                  <a:srgbClr val="FFFFFF"/>
                </a:solidFill>
              </a:rPr>
              <a:t>!</a:t>
            </a:r>
          </a:p>
          <a:p>
            <a:pPr marL="0" indent="0">
              <a:buNone/>
            </a:pPr>
            <a:r>
              <a:rPr lang="en-US" sz="1600" b="1" dirty="0" smtClean="0">
                <a:solidFill>
                  <a:srgbClr val="FFFFFF"/>
                </a:solidFill>
              </a:rPr>
              <a:t> 	 World </a:t>
            </a:r>
            <a:r>
              <a:rPr lang="en-US" sz="1600" b="1" dirty="0">
                <a:solidFill>
                  <a:srgbClr val="FFFFFF"/>
                </a:solidFill>
              </a:rPr>
              <a:t>wide applications!</a:t>
            </a:r>
            <a:endParaRPr lang="en-GB" sz="1600" b="1" dirty="0"/>
          </a:p>
          <a:p>
            <a:r>
              <a:rPr lang="en-GB" sz="1600" dirty="0">
                <a:solidFill>
                  <a:srgbClr val="FFFFFF"/>
                </a:solidFill>
              </a:rPr>
              <a:t/>
            </a:r>
            <a:br>
              <a:rPr lang="en-GB" sz="1600" dirty="0">
                <a:solidFill>
                  <a:srgbClr val="FFFFFF"/>
                </a:solidFill>
              </a:rPr>
            </a:br>
            <a:endParaRPr lang="en-GB" sz="1600" dirty="0">
              <a:solidFill>
                <a:srgbClr val="FFFFFF"/>
              </a:solidFill>
            </a:endParaRPr>
          </a:p>
          <a:p>
            <a:endParaRPr lang="en-GB" sz="1600" dirty="0"/>
          </a:p>
        </p:txBody>
      </p:sp>
      <p:sp>
        <p:nvSpPr>
          <p:cNvPr id="4" name="Line 11"/>
          <p:cNvSpPr>
            <a:spLocks noChangeShapeType="1"/>
          </p:cNvSpPr>
          <p:nvPr/>
        </p:nvSpPr>
        <p:spPr bwMode="auto">
          <a:xfrm>
            <a:off x="828675" y="1589087"/>
            <a:ext cx="0" cy="36512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GB"/>
          </a:p>
        </p:txBody>
      </p:sp>
      <p:sp>
        <p:nvSpPr>
          <p:cNvPr id="5" name="Line 12"/>
          <p:cNvSpPr>
            <a:spLocks noChangeShapeType="1"/>
          </p:cNvSpPr>
          <p:nvPr/>
        </p:nvSpPr>
        <p:spPr bwMode="auto">
          <a:xfrm>
            <a:off x="850901" y="2733676"/>
            <a:ext cx="0" cy="36512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GB"/>
          </a:p>
        </p:txBody>
      </p:sp>
      <p:sp>
        <p:nvSpPr>
          <p:cNvPr id="6" name="Line 13"/>
          <p:cNvSpPr>
            <a:spLocks noChangeShapeType="1"/>
          </p:cNvSpPr>
          <p:nvPr/>
        </p:nvSpPr>
        <p:spPr bwMode="auto">
          <a:xfrm>
            <a:off x="874714" y="3890963"/>
            <a:ext cx="0" cy="36512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GB"/>
          </a:p>
        </p:txBody>
      </p:sp>
      <p:sp>
        <p:nvSpPr>
          <p:cNvPr id="9" name="Footer Placeholder 8"/>
          <p:cNvSpPr>
            <a:spLocks noGrp="1"/>
          </p:cNvSpPr>
          <p:nvPr>
            <p:ph type="ftr" sz="quarter" idx="11"/>
          </p:nvPr>
        </p:nvSpPr>
        <p:spPr/>
        <p:txBody>
          <a:bodyPr/>
          <a:lstStyle/>
          <a:p>
            <a:r>
              <a:rPr lang="en-GB" noProof="0" smtClean="0"/>
              <a:t>© DHI</a:t>
            </a:r>
            <a:endParaRPr lang="en-GB" noProof="0"/>
          </a:p>
        </p:txBody>
      </p:sp>
      <p:sp>
        <p:nvSpPr>
          <p:cNvPr id="10" name="Line 13"/>
          <p:cNvSpPr>
            <a:spLocks noChangeShapeType="1"/>
          </p:cNvSpPr>
          <p:nvPr/>
        </p:nvSpPr>
        <p:spPr bwMode="auto">
          <a:xfrm>
            <a:off x="858843" y="5176839"/>
            <a:ext cx="0" cy="365125"/>
          </a:xfrm>
          <a:prstGeom prst="line">
            <a:avLst/>
          </a:prstGeom>
          <a:noFill/>
          <a:ln w="19050">
            <a:solidFill>
              <a:schemeClr val="accent2"/>
            </a:solidFill>
            <a:round/>
            <a:headEnd/>
            <a:tailEnd type="triangle" w="med" len="med"/>
          </a:ln>
          <a:extLst>
            <a:ext uri="{909E8E84-426E-40DD-AFC4-6F175D3DCCD1}">
              <a14:hiddenFill xmlns:a14="http://schemas.microsoft.com/office/drawing/2010/main">
                <a:noFill/>
              </a14:hiddenFill>
            </a:ext>
          </a:extLst>
        </p:spPr>
        <p:txBody>
          <a:bodyPr wrap="none" anchor="ctr">
            <a:spAutoFit/>
          </a:bodyPr>
          <a:lstStyle/>
          <a:p>
            <a:endParaRPr lang="en-GB"/>
          </a:p>
        </p:txBody>
      </p:sp>
    </p:spTree>
    <p:extLst>
      <p:ext uri="{BB962C8B-B14F-4D97-AF65-F5344CB8AC3E}">
        <p14:creationId xmlns:p14="http://schemas.microsoft.com/office/powerpoint/2010/main" val="3077229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FFFFFF"/>
                </a:solidFill>
              </a:rPr>
              <a:t>MIKE 11 </a:t>
            </a:r>
            <a:r>
              <a:rPr lang="en-US" dirty="0" smtClean="0">
                <a:solidFill>
                  <a:srgbClr val="FFFFFF"/>
                </a:solidFill>
              </a:rPr>
              <a:t>ENGINES</a:t>
            </a:r>
            <a:endParaRPr lang="en-GB" dirty="0"/>
          </a:p>
        </p:txBody>
      </p:sp>
      <p:sp>
        <p:nvSpPr>
          <p:cNvPr id="3" name="Content Placeholder 2"/>
          <p:cNvSpPr>
            <a:spLocks noGrp="1"/>
          </p:cNvSpPr>
          <p:nvPr>
            <p:ph sz="quarter" idx="13"/>
          </p:nvPr>
        </p:nvSpPr>
        <p:spPr>
          <a:xfrm>
            <a:off x="188020" y="1189653"/>
            <a:ext cx="8640959" cy="5119667"/>
          </a:xfrm>
        </p:spPr>
        <p:txBody>
          <a:bodyPr/>
          <a:lstStyle/>
          <a:p>
            <a:pPr marL="0" indent="0">
              <a:buNone/>
            </a:pPr>
            <a:r>
              <a:rPr lang="en-GB" dirty="0" smtClean="0">
                <a:solidFill>
                  <a:srgbClr val="FFFFFF"/>
                </a:solidFill>
              </a:rPr>
              <a:t>MIKE 11 from release 2012 and onwards: 2 engines</a:t>
            </a:r>
          </a:p>
          <a:p>
            <a:pPr marL="0" indent="0">
              <a:buNone/>
            </a:pPr>
            <a:endParaRPr lang="en-GB" sz="1600" dirty="0">
              <a:solidFill>
                <a:srgbClr val="FFFFFF"/>
              </a:solidFill>
            </a:endParaRPr>
          </a:p>
          <a:p>
            <a:r>
              <a:rPr lang="en-GB" sz="1800" b="1" dirty="0" smtClean="0">
                <a:solidFill>
                  <a:srgbClr val="FFFFFF"/>
                </a:solidFill>
              </a:rPr>
              <a:t>MIKE 1D (new)</a:t>
            </a:r>
            <a:r>
              <a:rPr lang="en-GB" sz="1800" dirty="0" smtClean="0">
                <a:solidFill>
                  <a:srgbClr val="FFFFFF"/>
                </a:solidFill>
              </a:rPr>
              <a:t/>
            </a:r>
            <a:br>
              <a:rPr lang="en-GB" sz="1800" dirty="0" smtClean="0">
                <a:solidFill>
                  <a:srgbClr val="FFFFFF"/>
                </a:solidFill>
              </a:rPr>
            </a:br>
            <a:r>
              <a:rPr lang="en-GB" sz="1800" dirty="0"/>
              <a:t>New generation of DHI’s 1D simulation </a:t>
            </a:r>
            <a:r>
              <a:rPr lang="en-GB" sz="1800" dirty="0" smtClean="0"/>
              <a:t>engines</a:t>
            </a:r>
            <a:br>
              <a:rPr lang="en-GB" sz="1800" dirty="0" smtClean="0"/>
            </a:br>
            <a:r>
              <a:rPr lang="en-GB" sz="1800" dirty="0" smtClean="0"/>
              <a:t>Common </a:t>
            </a:r>
            <a:r>
              <a:rPr lang="en-GB" sz="1800" dirty="0"/>
              <a:t>engine for 1D River and 1D sewer pipe </a:t>
            </a:r>
            <a:r>
              <a:rPr lang="en-GB" sz="1800" dirty="0" smtClean="0"/>
              <a:t>simulation</a:t>
            </a:r>
            <a:br>
              <a:rPr lang="en-GB" sz="1800" dirty="0" smtClean="0"/>
            </a:br>
            <a:r>
              <a:rPr lang="en-GB" sz="1800" dirty="0" smtClean="0"/>
              <a:t>Parallelised</a:t>
            </a:r>
            <a:r>
              <a:rPr lang="en-GB" sz="1800" dirty="0"/>
              <a:t>, 64-bit, Component-based, Scripting </a:t>
            </a:r>
            <a:r>
              <a:rPr lang="en-GB" sz="1800" dirty="0" smtClean="0"/>
              <a:t>enabled</a:t>
            </a:r>
            <a:br>
              <a:rPr lang="en-GB" sz="1800" dirty="0" smtClean="0"/>
            </a:br>
            <a:r>
              <a:rPr lang="en-GB" sz="1800" dirty="0" smtClean="0">
                <a:solidFill>
                  <a:schemeClr val="accent1"/>
                </a:solidFill>
              </a:rPr>
              <a:t>HD</a:t>
            </a:r>
            <a:r>
              <a:rPr lang="en-GB" sz="1800" dirty="0">
                <a:solidFill>
                  <a:schemeClr val="accent1"/>
                </a:solidFill>
              </a:rPr>
              <a:t>, RR and Hydraulic structures included in first </a:t>
            </a:r>
            <a:r>
              <a:rPr lang="en-GB" sz="1800" dirty="0" smtClean="0">
                <a:solidFill>
                  <a:schemeClr val="accent1"/>
                </a:solidFill>
              </a:rPr>
              <a:t>release only</a:t>
            </a:r>
          </a:p>
          <a:p>
            <a:endParaRPr lang="en-GB" sz="1800" dirty="0"/>
          </a:p>
          <a:p>
            <a:r>
              <a:rPr lang="en-GB" sz="1800" b="1" dirty="0" smtClean="0"/>
              <a:t>MIKE 11 “Classic”</a:t>
            </a:r>
            <a:br>
              <a:rPr lang="en-GB" sz="1800" b="1" dirty="0" smtClean="0"/>
            </a:br>
            <a:r>
              <a:rPr lang="en-GB" sz="1800" dirty="0" smtClean="0"/>
              <a:t>Updated to 64-bit</a:t>
            </a:r>
            <a:br>
              <a:rPr lang="en-GB" sz="1800" dirty="0" smtClean="0"/>
            </a:br>
            <a:r>
              <a:rPr lang="en-US" sz="1800" dirty="0"/>
              <a:t>Increased memory </a:t>
            </a:r>
            <a:r>
              <a:rPr lang="en-US" sz="1800" dirty="0" smtClean="0"/>
              <a:t>allocation</a:t>
            </a:r>
            <a:br>
              <a:rPr lang="en-US" sz="1800" dirty="0" smtClean="0"/>
            </a:br>
            <a:r>
              <a:rPr lang="en-US" sz="1800" dirty="0" smtClean="0"/>
              <a:t>Larger </a:t>
            </a:r>
            <a:r>
              <a:rPr lang="en-US" sz="1800" dirty="0"/>
              <a:t>models – slightly </a:t>
            </a:r>
            <a:r>
              <a:rPr lang="en-US" sz="1800" dirty="0" smtClean="0"/>
              <a:t>faster</a:t>
            </a:r>
            <a:br>
              <a:rPr lang="en-US" sz="1800" dirty="0" smtClean="0"/>
            </a:br>
            <a:r>
              <a:rPr lang="en-US" sz="1800" dirty="0" smtClean="0"/>
              <a:t>2D </a:t>
            </a:r>
            <a:r>
              <a:rPr lang="en-US" sz="1800" dirty="0"/>
              <a:t>Mapping </a:t>
            </a:r>
            <a:r>
              <a:rPr lang="en-US" sz="1800" dirty="0" smtClean="0"/>
              <a:t>features: Larger </a:t>
            </a:r>
            <a:r>
              <a:rPr lang="en-US" sz="1800" dirty="0"/>
              <a:t>and higher resolution maps can be </a:t>
            </a:r>
            <a:r>
              <a:rPr lang="en-US" sz="1800" dirty="0" smtClean="0"/>
              <a:t>produced</a:t>
            </a:r>
            <a:br>
              <a:rPr lang="en-US" sz="1800" dirty="0" smtClean="0"/>
            </a:br>
            <a:r>
              <a:rPr lang="en-US" sz="1800" dirty="0" smtClean="0"/>
              <a:t>Result </a:t>
            </a:r>
            <a:r>
              <a:rPr lang="en-US" sz="1800" dirty="0"/>
              <a:t>extraction tool; ‘Res11read.exe’ also </a:t>
            </a:r>
            <a:r>
              <a:rPr lang="en-US" sz="1800" dirty="0" smtClean="0"/>
              <a:t>64-bit: Extraction </a:t>
            </a:r>
            <a:r>
              <a:rPr lang="en-US" sz="1800" dirty="0"/>
              <a:t>possible from large result-files (&gt; </a:t>
            </a:r>
            <a:r>
              <a:rPr lang="en-US" sz="1800" dirty="0" smtClean="0"/>
              <a:t>1GB)</a:t>
            </a:r>
            <a:br>
              <a:rPr lang="en-US" sz="1800" dirty="0" smtClean="0"/>
            </a:br>
            <a:r>
              <a:rPr lang="en-US" sz="1800" dirty="0" smtClean="0"/>
              <a:t>Improved </a:t>
            </a:r>
            <a:r>
              <a:rPr lang="en-US" sz="1800" dirty="0"/>
              <a:t>coupling of MIKE FLOOD (all engines 64-bit now)</a:t>
            </a:r>
          </a:p>
          <a:p>
            <a:endParaRPr lang="en-GB" sz="1800" dirty="0" smtClean="0"/>
          </a:p>
          <a:p>
            <a:endParaRPr lang="en-GB" sz="1800" dirty="0"/>
          </a:p>
          <a:p>
            <a:endParaRPr lang="en-GB" sz="1800" dirty="0">
              <a:solidFill>
                <a:srgbClr val="FFFFFF"/>
              </a:solidFill>
            </a:endParaRPr>
          </a:p>
        </p:txBody>
      </p:sp>
      <p:sp>
        <p:nvSpPr>
          <p:cNvPr id="9" name="Footer Placeholder 8"/>
          <p:cNvSpPr>
            <a:spLocks noGrp="1"/>
          </p:cNvSpPr>
          <p:nvPr>
            <p:ph type="ftr" sz="quarter" idx="11"/>
          </p:nvPr>
        </p:nvSpPr>
        <p:spPr/>
        <p:txBody>
          <a:bodyPr/>
          <a:lstStyle/>
          <a:p>
            <a:r>
              <a:rPr lang="en-GB" noProof="0" smtClean="0"/>
              <a:t>© DHI</a:t>
            </a:r>
            <a:endParaRPr lang="en-GB" noProof="0"/>
          </a:p>
        </p:txBody>
      </p:sp>
    </p:spTree>
    <p:extLst>
      <p:ext uri="{BB962C8B-B14F-4D97-AF65-F5344CB8AC3E}">
        <p14:creationId xmlns:p14="http://schemas.microsoft.com/office/powerpoint/2010/main" val="10429324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a-DK" dirty="0" smtClean="0"/>
              <a:t>MIKE 11 COMMON APPLICATIONS</a:t>
            </a:r>
            <a:endParaRPr lang="da-DK" dirty="0"/>
          </a:p>
        </p:txBody>
      </p:sp>
      <p:sp>
        <p:nvSpPr>
          <p:cNvPr id="3" name="Content Placeholder 2"/>
          <p:cNvSpPr>
            <a:spLocks noGrp="1"/>
          </p:cNvSpPr>
          <p:nvPr>
            <p:ph sz="quarter" idx="13"/>
          </p:nvPr>
        </p:nvSpPr>
        <p:spPr/>
        <p:txBody>
          <a:bodyPr/>
          <a:lstStyle/>
          <a:p>
            <a:endParaRPr lang="da-DK" dirty="0">
              <a:solidFill>
                <a:schemeClr val="tx1"/>
              </a:solidFill>
            </a:endParaRPr>
          </a:p>
        </p:txBody>
      </p:sp>
      <p:sp>
        <p:nvSpPr>
          <p:cNvPr id="4" name="Footer Placeholder 3"/>
          <p:cNvSpPr>
            <a:spLocks noGrp="1"/>
          </p:cNvSpPr>
          <p:nvPr>
            <p:ph type="ftr" sz="quarter" idx="11"/>
          </p:nvPr>
        </p:nvSpPr>
        <p:spPr/>
        <p:txBody>
          <a:bodyPr/>
          <a:lstStyle/>
          <a:p>
            <a:r>
              <a:rPr lang="en-GB" noProof="0" smtClean="0"/>
              <a:t>© DHI</a:t>
            </a:r>
            <a:endParaRPr lang="en-GB" noProof="0"/>
          </a:p>
        </p:txBody>
      </p:sp>
      <p:sp>
        <p:nvSpPr>
          <p:cNvPr id="6" name="Text Box 5"/>
          <p:cNvSpPr txBox="1">
            <a:spLocks noChangeArrowheads="1"/>
          </p:cNvSpPr>
          <p:nvPr/>
        </p:nvSpPr>
        <p:spPr bwMode="auto">
          <a:xfrm>
            <a:off x="3068638" y="3351212"/>
            <a:ext cx="3240087" cy="701675"/>
          </a:xfrm>
          <a:prstGeom prst="rect">
            <a:avLst/>
          </a:prstGeom>
          <a:solidFill>
            <a:schemeClr val="accent2"/>
          </a:solidFill>
          <a:ln>
            <a:noFill/>
          </a:ln>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spcBef>
                <a:spcPct val="50000"/>
              </a:spcBef>
            </a:pPr>
            <a:r>
              <a:rPr lang="da-DK" dirty="0"/>
              <a:t>Most </a:t>
            </a:r>
            <a:r>
              <a:rPr lang="da-DK" dirty="0" err="1"/>
              <a:t>common</a:t>
            </a:r>
            <a:r>
              <a:rPr lang="da-DK" dirty="0"/>
              <a:t> </a:t>
            </a:r>
            <a:br>
              <a:rPr lang="da-DK" dirty="0"/>
            </a:br>
            <a:r>
              <a:rPr lang="da-DK" dirty="0"/>
              <a:t>MIKE 11 </a:t>
            </a:r>
            <a:r>
              <a:rPr lang="da-DK" dirty="0" err="1"/>
              <a:t>applications</a:t>
            </a:r>
            <a:endParaRPr lang="en-US" dirty="0"/>
          </a:p>
        </p:txBody>
      </p:sp>
      <p:sp>
        <p:nvSpPr>
          <p:cNvPr id="7" name="Oval 4"/>
          <p:cNvSpPr>
            <a:spLocks noChangeArrowheads="1"/>
          </p:cNvSpPr>
          <p:nvPr/>
        </p:nvSpPr>
        <p:spPr bwMode="auto">
          <a:xfrm>
            <a:off x="296863" y="1414463"/>
            <a:ext cx="3097212" cy="1511300"/>
          </a:xfrm>
          <a:prstGeom prst="ellipse">
            <a:avLst/>
          </a:prstGeom>
          <a:solidFill>
            <a:schemeClr val="bg2"/>
          </a:solidFill>
          <a:ln w="9525">
            <a:solidFill>
              <a:schemeClr val="tx1"/>
            </a:solidFill>
            <a:round/>
            <a:headEnd/>
            <a:tailEnd/>
          </a:ln>
        </p:spPr>
        <p:txBody>
          <a:bodyPr wrap="none" anchor="ctr"/>
          <a:lstStyle/>
          <a:p>
            <a:endParaRPr lang="en-GB">
              <a:solidFill>
                <a:schemeClr val="tx1"/>
              </a:solidFill>
            </a:endParaRPr>
          </a:p>
        </p:txBody>
      </p:sp>
      <p:sp>
        <p:nvSpPr>
          <p:cNvPr id="8" name="Text Box 7"/>
          <p:cNvSpPr txBox="1">
            <a:spLocks noChangeArrowheads="1"/>
          </p:cNvSpPr>
          <p:nvPr/>
        </p:nvSpPr>
        <p:spPr bwMode="auto">
          <a:xfrm>
            <a:off x="657225" y="1630363"/>
            <a:ext cx="29527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spcBef>
                <a:spcPct val="50000"/>
              </a:spcBef>
            </a:pPr>
            <a:r>
              <a:rPr lang="da-DK" dirty="0" err="1">
                <a:solidFill>
                  <a:schemeClr val="tx1"/>
                </a:solidFill>
              </a:rPr>
              <a:t>Flood</a:t>
            </a:r>
            <a:r>
              <a:rPr lang="da-DK" dirty="0">
                <a:solidFill>
                  <a:schemeClr val="tx1"/>
                </a:solidFill>
              </a:rPr>
              <a:t> studies</a:t>
            </a:r>
            <a:br>
              <a:rPr lang="da-DK" dirty="0">
                <a:solidFill>
                  <a:schemeClr val="tx1"/>
                </a:solidFill>
              </a:rPr>
            </a:br>
            <a:r>
              <a:rPr lang="da-DK" sz="1400" dirty="0">
                <a:solidFill>
                  <a:schemeClr val="tx1"/>
                </a:solidFill>
              </a:rPr>
              <a:t>- </a:t>
            </a:r>
            <a:r>
              <a:rPr lang="da-DK" sz="1400" dirty="0" err="1">
                <a:solidFill>
                  <a:schemeClr val="tx1"/>
                </a:solidFill>
              </a:rPr>
              <a:t>analysis</a:t>
            </a:r>
            <a:r>
              <a:rPr lang="da-DK" sz="1400" dirty="0">
                <a:solidFill>
                  <a:schemeClr val="tx1"/>
                </a:solidFill>
              </a:rPr>
              <a:t> &amp; </a:t>
            </a:r>
            <a:r>
              <a:rPr lang="da-DK" sz="1400" dirty="0" err="1">
                <a:solidFill>
                  <a:schemeClr val="tx1"/>
                </a:solidFill>
              </a:rPr>
              <a:t>mapping</a:t>
            </a:r>
            <a:r>
              <a:rPr lang="da-DK" sz="1400" dirty="0">
                <a:solidFill>
                  <a:schemeClr val="tx1"/>
                </a:solidFill>
              </a:rPr>
              <a:t/>
            </a:r>
            <a:br>
              <a:rPr lang="da-DK" sz="1400" dirty="0">
                <a:solidFill>
                  <a:schemeClr val="tx1"/>
                </a:solidFill>
              </a:rPr>
            </a:br>
            <a:r>
              <a:rPr lang="da-DK" sz="1400" dirty="0">
                <a:solidFill>
                  <a:schemeClr val="tx1"/>
                </a:solidFill>
              </a:rPr>
              <a:t>- </a:t>
            </a:r>
            <a:r>
              <a:rPr lang="da-DK" sz="1400" dirty="0" err="1">
                <a:solidFill>
                  <a:schemeClr val="tx1"/>
                </a:solidFill>
              </a:rPr>
              <a:t>hazard</a:t>
            </a:r>
            <a:r>
              <a:rPr lang="da-DK" sz="1400" dirty="0">
                <a:solidFill>
                  <a:schemeClr val="tx1"/>
                </a:solidFill>
              </a:rPr>
              <a:t> &amp; </a:t>
            </a:r>
            <a:r>
              <a:rPr lang="da-DK" sz="1400" dirty="0" err="1">
                <a:solidFill>
                  <a:schemeClr val="tx1"/>
                </a:solidFill>
              </a:rPr>
              <a:t>risk</a:t>
            </a:r>
            <a:r>
              <a:rPr lang="da-DK" sz="1400" dirty="0">
                <a:solidFill>
                  <a:schemeClr val="tx1"/>
                </a:solidFill>
              </a:rPr>
              <a:t> </a:t>
            </a:r>
            <a:r>
              <a:rPr lang="da-DK" sz="1400" dirty="0" err="1">
                <a:solidFill>
                  <a:schemeClr val="tx1"/>
                </a:solidFill>
              </a:rPr>
              <a:t>assessments</a:t>
            </a:r>
            <a:r>
              <a:rPr lang="da-DK" sz="1400" dirty="0">
                <a:solidFill>
                  <a:schemeClr val="tx1"/>
                </a:solidFill>
              </a:rPr>
              <a:t/>
            </a:r>
            <a:br>
              <a:rPr lang="da-DK" sz="1400" dirty="0">
                <a:solidFill>
                  <a:schemeClr val="tx1"/>
                </a:solidFill>
              </a:rPr>
            </a:br>
            <a:r>
              <a:rPr lang="da-DK" sz="1400" dirty="0">
                <a:solidFill>
                  <a:schemeClr val="tx1"/>
                </a:solidFill>
              </a:rPr>
              <a:t>- </a:t>
            </a:r>
            <a:r>
              <a:rPr lang="da-DK" sz="1400" dirty="0" err="1">
                <a:solidFill>
                  <a:schemeClr val="tx1"/>
                </a:solidFill>
              </a:rPr>
              <a:t>mitigation</a:t>
            </a:r>
            <a:r>
              <a:rPr lang="da-DK" sz="1400" dirty="0">
                <a:solidFill>
                  <a:schemeClr val="tx1"/>
                </a:solidFill>
              </a:rPr>
              <a:t> </a:t>
            </a:r>
            <a:r>
              <a:rPr lang="da-DK" sz="1400" dirty="0" err="1">
                <a:solidFill>
                  <a:schemeClr val="tx1"/>
                </a:solidFill>
              </a:rPr>
              <a:t>planning</a:t>
            </a:r>
            <a:endParaRPr lang="en-US" sz="1400" dirty="0">
              <a:solidFill>
                <a:schemeClr val="tx1"/>
              </a:solidFill>
            </a:endParaRPr>
          </a:p>
        </p:txBody>
      </p:sp>
      <p:sp>
        <p:nvSpPr>
          <p:cNvPr id="9" name="Oval 8"/>
          <p:cNvSpPr>
            <a:spLocks noChangeArrowheads="1"/>
          </p:cNvSpPr>
          <p:nvPr/>
        </p:nvSpPr>
        <p:spPr bwMode="auto">
          <a:xfrm>
            <a:off x="3130550" y="836613"/>
            <a:ext cx="2881313" cy="1079500"/>
          </a:xfrm>
          <a:prstGeom prst="ellipse">
            <a:avLst/>
          </a:prstGeom>
          <a:solidFill>
            <a:schemeClr val="bg2"/>
          </a:solidFill>
          <a:ln w="9525">
            <a:solidFill>
              <a:schemeClr val="tx1"/>
            </a:solidFill>
            <a:round/>
            <a:headEnd/>
            <a:tailEnd/>
          </a:ln>
        </p:spPr>
        <p:txBody>
          <a:bodyPr wrap="none" anchor="ctr"/>
          <a:lstStyle/>
          <a:p>
            <a:endParaRPr lang="en-GB">
              <a:solidFill>
                <a:schemeClr val="tx1"/>
              </a:solidFill>
            </a:endParaRPr>
          </a:p>
        </p:txBody>
      </p:sp>
      <p:sp>
        <p:nvSpPr>
          <p:cNvPr id="10" name="Text Box 9"/>
          <p:cNvSpPr txBox="1">
            <a:spLocks noChangeArrowheads="1"/>
          </p:cNvSpPr>
          <p:nvPr/>
        </p:nvSpPr>
        <p:spPr bwMode="auto">
          <a:xfrm>
            <a:off x="3417888" y="1052513"/>
            <a:ext cx="295275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spcBef>
                <a:spcPct val="50000"/>
              </a:spcBef>
            </a:pPr>
            <a:r>
              <a:rPr lang="da-DK">
                <a:solidFill>
                  <a:schemeClr val="tx1"/>
                </a:solidFill>
              </a:rPr>
              <a:t>Flood Forecasting</a:t>
            </a:r>
            <a:br>
              <a:rPr lang="da-DK">
                <a:solidFill>
                  <a:schemeClr val="tx1"/>
                </a:solidFill>
              </a:rPr>
            </a:br>
            <a:r>
              <a:rPr lang="da-DK" sz="1400">
                <a:solidFill>
                  <a:schemeClr val="tx1"/>
                </a:solidFill>
              </a:rPr>
              <a:t>- real-time, on-line</a:t>
            </a:r>
            <a:endParaRPr lang="en-US" sz="1400">
              <a:solidFill>
                <a:schemeClr val="tx1"/>
              </a:solidFill>
            </a:endParaRPr>
          </a:p>
        </p:txBody>
      </p:sp>
      <p:sp>
        <p:nvSpPr>
          <p:cNvPr id="11" name="Oval 10"/>
          <p:cNvSpPr>
            <a:spLocks noChangeArrowheads="1"/>
          </p:cNvSpPr>
          <p:nvPr/>
        </p:nvSpPr>
        <p:spPr bwMode="auto">
          <a:xfrm>
            <a:off x="5788025" y="1470025"/>
            <a:ext cx="2881313" cy="1079500"/>
          </a:xfrm>
          <a:prstGeom prst="ellipse">
            <a:avLst/>
          </a:prstGeom>
          <a:solidFill>
            <a:schemeClr val="bg2"/>
          </a:solidFill>
          <a:ln w="9525">
            <a:solidFill>
              <a:schemeClr val="tx1"/>
            </a:solidFill>
            <a:round/>
            <a:headEnd/>
            <a:tailEnd/>
          </a:ln>
        </p:spPr>
        <p:txBody>
          <a:bodyPr wrap="none" anchor="ctr"/>
          <a:lstStyle/>
          <a:p>
            <a:endParaRPr lang="en-GB">
              <a:solidFill>
                <a:schemeClr val="tx1"/>
              </a:solidFill>
            </a:endParaRPr>
          </a:p>
        </p:txBody>
      </p:sp>
      <p:sp>
        <p:nvSpPr>
          <p:cNvPr id="12" name="Text Box 11"/>
          <p:cNvSpPr txBox="1">
            <a:spLocks noChangeArrowheads="1"/>
          </p:cNvSpPr>
          <p:nvPr/>
        </p:nvSpPr>
        <p:spPr bwMode="auto">
          <a:xfrm>
            <a:off x="6075363" y="1793875"/>
            <a:ext cx="2952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spcBef>
                <a:spcPct val="50000"/>
              </a:spcBef>
            </a:pPr>
            <a:r>
              <a:rPr lang="da-DK">
                <a:solidFill>
                  <a:schemeClr val="tx1"/>
                </a:solidFill>
              </a:rPr>
              <a:t>River Restoration</a:t>
            </a:r>
            <a:endParaRPr lang="en-US" sz="1400">
              <a:solidFill>
                <a:schemeClr val="tx1"/>
              </a:solidFill>
            </a:endParaRPr>
          </a:p>
        </p:txBody>
      </p:sp>
      <p:sp>
        <p:nvSpPr>
          <p:cNvPr id="13" name="Oval 12"/>
          <p:cNvSpPr>
            <a:spLocks noChangeArrowheads="1"/>
          </p:cNvSpPr>
          <p:nvPr/>
        </p:nvSpPr>
        <p:spPr bwMode="auto">
          <a:xfrm>
            <a:off x="3355975" y="5445125"/>
            <a:ext cx="2952750" cy="1223963"/>
          </a:xfrm>
          <a:prstGeom prst="ellipse">
            <a:avLst/>
          </a:prstGeom>
          <a:solidFill>
            <a:schemeClr val="bg2"/>
          </a:solidFill>
          <a:ln w="9525">
            <a:solidFill>
              <a:schemeClr val="tx1"/>
            </a:solidFill>
            <a:round/>
            <a:headEnd/>
            <a:tailEnd/>
          </a:ln>
        </p:spPr>
        <p:txBody>
          <a:bodyPr wrap="none" anchor="ctr"/>
          <a:lstStyle/>
          <a:p>
            <a:endParaRPr lang="en-GB">
              <a:solidFill>
                <a:schemeClr val="tx1"/>
              </a:solidFill>
            </a:endParaRPr>
          </a:p>
        </p:txBody>
      </p:sp>
      <p:sp>
        <p:nvSpPr>
          <p:cNvPr id="14" name="Text Box 13"/>
          <p:cNvSpPr txBox="1">
            <a:spLocks noChangeArrowheads="1"/>
          </p:cNvSpPr>
          <p:nvPr/>
        </p:nvSpPr>
        <p:spPr bwMode="auto">
          <a:xfrm>
            <a:off x="3571875" y="5684838"/>
            <a:ext cx="295275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spcBef>
                <a:spcPct val="50000"/>
              </a:spcBef>
            </a:pPr>
            <a:r>
              <a:rPr lang="da-DK">
                <a:solidFill>
                  <a:schemeClr val="tx1"/>
                </a:solidFill>
              </a:rPr>
              <a:t>Sediment transport</a:t>
            </a:r>
            <a:br>
              <a:rPr lang="da-DK">
                <a:solidFill>
                  <a:schemeClr val="tx1"/>
                </a:solidFill>
              </a:rPr>
            </a:br>
            <a:r>
              <a:rPr lang="da-DK" sz="1400">
                <a:solidFill>
                  <a:schemeClr val="tx1"/>
                </a:solidFill>
              </a:rPr>
              <a:t>- long-term morphological</a:t>
            </a:r>
            <a:br>
              <a:rPr lang="da-DK" sz="1400">
                <a:solidFill>
                  <a:schemeClr val="tx1"/>
                </a:solidFill>
              </a:rPr>
            </a:br>
            <a:r>
              <a:rPr lang="da-DK" sz="1400">
                <a:solidFill>
                  <a:schemeClr val="tx1"/>
                </a:solidFill>
              </a:rPr>
              <a:t>  assessments</a:t>
            </a:r>
            <a:endParaRPr lang="en-US" sz="1400">
              <a:solidFill>
                <a:schemeClr val="tx1"/>
              </a:solidFill>
            </a:endParaRPr>
          </a:p>
        </p:txBody>
      </p:sp>
      <p:sp>
        <p:nvSpPr>
          <p:cNvPr id="15" name="Oval 14"/>
          <p:cNvSpPr>
            <a:spLocks noChangeArrowheads="1"/>
          </p:cNvSpPr>
          <p:nvPr/>
        </p:nvSpPr>
        <p:spPr bwMode="auto">
          <a:xfrm>
            <a:off x="5883275" y="4076700"/>
            <a:ext cx="3203575" cy="1800225"/>
          </a:xfrm>
          <a:prstGeom prst="ellipse">
            <a:avLst/>
          </a:prstGeom>
          <a:solidFill>
            <a:schemeClr val="bg2"/>
          </a:solidFill>
          <a:ln w="9525">
            <a:solidFill>
              <a:schemeClr val="tx1"/>
            </a:solidFill>
            <a:round/>
            <a:headEnd/>
            <a:tailEnd/>
          </a:ln>
        </p:spPr>
        <p:txBody>
          <a:bodyPr wrap="none" anchor="ctr"/>
          <a:lstStyle/>
          <a:p>
            <a:endParaRPr lang="en-GB">
              <a:solidFill>
                <a:schemeClr val="tx1"/>
              </a:solidFill>
            </a:endParaRPr>
          </a:p>
        </p:txBody>
      </p:sp>
      <p:sp>
        <p:nvSpPr>
          <p:cNvPr id="16" name="Text Box 15"/>
          <p:cNvSpPr txBox="1">
            <a:spLocks noChangeArrowheads="1"/>
          </p:cNvSpPr>
          <p:nvPr/>
        </p:nvSpPr>
        <p:spPr bwMode="auto">
          <a:xfrm>
            <a:off x="6099175" y="4410075"/>
            <a:ext cx="295275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spcBef>
                <a:spcPct val="50000"/>
              </a:spcBef>
            </a:pPr>
            <a:r>
              <a:rPr lang="da-DK" dirty="0">
                <a:solidFill>
                  <a:schemeClr val="tx1"/>
                </a:solidFill>
              </a:rPr>
              <a:t>Integrated </a:t>
            </a:r>
            <a:r>
              <a:rPr lang="da-DK" dirty="0" err="1">
                <a:solidFill>
                  <a:schemeClr val="tx1"/>
                </a:solidFill>
              </a:rPr>
              <a:t>modelling</a:t>
            </a:r>
            <a:r>
              <a:rPr lang="da-DK" dirty="0">
                <a:solidFill>
                  <a:schemeClr val="tx1"/>
                </a:solidFill>
              </a:rPr>
              <a:t/>
            </a:r>
            <a:br>
              <a:rPr lang="da-DK" dirty="0">
                <a:solidFill>
                  <a:schemeClr val="tx1"/>
                </a:solidFill>
              </a:rPr>
            </a:br>
            <a:r>
              <a:rPr lang="da-DK" sz="1400" dirty="0">
                <a:solidFill>
                  <a:schemeClr val="tx1"/>
                </a:solidFill>
              </a:rPr>
              <a:t>- </a:t>
            </a:r>
            <a:r>
              <a:rPr lang="da-DK" sz="1400" dirty="0" err="1">
                <a:solidFill>
                  <a:schemeClr val="tx1"/>
                </a:solidFill>
              </a:rPr>
              <a:t>Groundwater</a:t>
            </a:r>
            <a:r>
              <a:rPr lang="da-DK" sz="1400" dirty="0">
                <a:solidFill>
                  <a:schemeClr val="tx1"/>
                </a:solidFill>
              </a:rPr>
              <a:t/>
            </a:r>
            <a:br>
              <a:rPr lang="da-DK" sz="1400" dirty="0">
                <a:solidFill>
                  <a:schemeClr val="tx1"/>
                </a:solidFill>
              </a:rPr>
            </a:br>
            <a:r>
              <a:rPr lang="da-DK" sz="1400" dirty="0">
                <a:solidFill>
                  <a:schemeClr val="tx1"/>
                </a:solidFill>
              </a:rPr>
              <a:t>- Surface </a:t>
            </a:r>
            <a:r>
              <a:rPr lang="da-DK" sz="1400" dirty="0" err="1">
                <a:solidFill>
                  <a:schemeClr val="tx1"/>
                </a:solidFill>
              </a:rPr>
              <a:t>runoff</a:t>
            </a:r>
            <a:r>
              <a:rPr lang="da-DK" sz="1400" dirty="0">
                <a:solidFill>
                  <a:schemeClr val="tx1"/>
                </a:solidFill>
              </a:rPr>
              <a:t> </a:t>
            </a:r>
            <a:br>
              <a:rPr lang="da-DK" sz="1400" dirty="0">
                <a:solidFill>
                  <a:schemeClr val="tx1"/>
                </a:solidFill>
              </a:rPr>
            </a:br>
            <a:r>
              <a:rPr lang="da-DK" sz="1400" dirty="0">
                <a:solidFill>
                  <a:schemeClr val="tx1"/>
                </a:solidFill>
              </a:rPr>
              <a:t>- 2D </a:t>
            </a:r>
            <a:r>
              <a:rPr lang="da-DK" sz="1400" dirty="0" err="1">
                <a:solidFill>
                  <a:schemeClr val="tx1"/>
                </a:solidFill>
              </a:rPr>
              <a:t>surface</a:t>
            </a:r>
            <a:r>
              <a:rPr lang="da-DK" sz="1400" dirty="0">
                <a:solidFill>
                  <a:schemeClr val="tx1"/>
                </a:solidFill>
              </a:rPr>
              <a:t> </a:t>
            </a:r>
            <a:r>
              <a:rPr lang="da-DK" sz="1400" dirty="0" err="1">
                <a:solidFill>
                  <a:schemeClr val="tx1"/>
                </a:solidFill>
              </a:rPr>
              <a:t>flooding</a:t>
            </a:r>
            <a:r>
              <a:rPr lang="da-DK" sz="1400" dirty="0">
                <a:solidFill>
                  <a:schemeClr val="tx1"/>
                </a:solidFill>
              </a:rPr>
              <a:t> </a:t>
            </a:r>
            <a:br>
              <a:rPr lang="da-DK" sz="1400" dirty="0">
                <a:solidFill>
                  <a:schemeClr val="tx1"/>
                </a:solidFill>
              </a:rPr>
            </a:br>
            <a:r>
              <a:rPr lang="da-DK" sz="1400" dirty="0">
                <a:solidFill>
                  <a:schemeClr val="tx1"/>
                </a:solidFill>
              </a:rPr>
              <a:t>    (MIKE </a:t>
            </a:r>
            <a:r>
              <a:rPr lang="da-DK" sz="1400" dirty="0" smtClean="0">
                <a:solidFill>
                  <a:schemeClr val="tx1"/>
                </a:solidFill>
              </a:rPr>
              <a:t>FLOOD)</a:t>
            </a:r>
            <a:endParaRPr lang="en-US" sz="1400" dirty="0">
              <a:solidFill>
                <a:schemeClr val="tx1"/>
              </a:solidFill>
            </a:endParaRPr>
          </a:p>
        </p:txBody>
      </p:sp>
      <p:sp>
        <p:nvSpPr>
          <p:cNvPr id="17" name="Oval 16"/>
          <p:cNvSpPr>
            <a:spLocks noChangeArrowheads="1"/>
          </p:cNvSpPr>
          <p:nvPr/>
        </p:nvSpPr>
        <p:spPr bwMode="auto">
          <a:xfrm>
            <a:off x="63500" y="4378325"/>
            <a:ext cx="3598863" cy="1584325"/>
          </a:xfrm>
          <a:prstGeom prst="ellipse">
            <a:avLst/>
          </a:prstGeom>
          <a:solidFill>
            <a:schemeClr val="bg2"/>
          </a:solidFill>
          <a:ln w="9525">
            <a:solidFill>
              <a:schemeClr val="tx1"/>
            </a:solidFill>
            <a:round/>
            <a:headEnd/>
            <a:tailEnd/>
          </a:ln>
        </p:spPr>
        <p:txBody>
          <a:bodyPr wrap="none" anchor="ctr"/>
          <a:lstStyle/>
          <a:p>
            <a:endParaRPr lang="en-GB">
              <a:solidFill>
                <a:schemeClr val="tx1"/>
              </a:solidFill>
            </a:endParaRPr>
          </a:p>
        </p:txBody>
      </p:sp>
      <p:sp>
        <p:nvSpPr>
          <p:cNvPr id="18" name="Text Box 17"/>
          <p:cNvSpPr txBox="1">
            <a:spLocks noChangeArrowheads="1"/>
          </p:cNvSpPr>
          <p:nvPr/>
        </p:nvSpPr>
        <p:spPr bwMode="auto">
          <a:xfrm>
            <a:off x="307975" y="4695825"/>
            <a:ext cx="338455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spcBef>
                <a:spcPct val="50000"/>
              </a:spcBef>
            </a:pPr>
            <a:r>
              <a:rPr lang="da-DK">
                <a:solidFill>
                  <a:schemeClr val="tx1"/>
                </a:solidFill>
              </a:rPr>
              <a:t>Structures operation</a:t>
            </a:r>
            <a:br>
              <a:rPr lang="da-DK">
                <a:solidFill>
                  <a:schemeClr val="tx1"/>
                </a:solidFill>
              </a:rPr>
            </a:br>
            <a:r>
              <a:rPr lang="da-DK">
                <a:solidFill>
                  <a:schemeClr val="tx1"/>
                </a:solidFill>
              </a:rPr>
              <a:t>Reservoirs management</a:t>
            </a:r>
            <a:br>
              <a:rPr lang="da-DK">
                <a:solidFill>
                  <a:schemeClr val="tx1"/>
                </a:solidFill>
              </a:rPr>
            </a:br>
            <a:r>
              <a:rPr lang="da-DK" sz="1400">
                <a:solidFill>
                  <a:schemeClr val="tx1"/>
                </a:solidFill>
              </a:rPr>
              <a:t>- operation, optimisation</a:t>
            </a:r>
            <a:endParaRPr lang="en-US" sz="1400">
              <a:solidFill>
                <a:schemeClr val="tx1"/>
              </a:solidFill>
            </a:endParaRPr>
          </a:p>
        </p:txBody>
      </p:sp>
      <p:sp>
        <p:nvSpPr>
          <p:cNvPr id="19" name="Oval 18"/>
          <p:cNvSpPr>
            <a:spLocks noChangeArrowheads="1"/>
          </p:cNvSpPr>
          <p:nvPr/>
        </p:nvSpPr>
        <p:spPr bwMode="auto">
          <a:xfrm>
            <a:off x="6492875" y="2765425"/>
            <a:ext cx="2447925" cy="936625"/>
          </a:xfrm>
          <a:prstGeom prst="ellipse">
            <a:avLst/>
          </a:prstGeom>
          <a:solidFill>
            <a:schemeClr val="bg2"/>
          </a:solidFill>
          <a:ln w="9525">
            <a:solidFill>
              <a:schemeClr val="tx1"/>
            </a:solidFill>
            <a:round/>
            <a:headEnd/>
            <a:tailEnd/>
          </a:ln>
        </p:spPr>
        <p:txBody>
          <a:bodyPr wrap="none" anchor="ctr"/>
          <a:lstStyle/>
          <a:p>
            <a:endParaRPr lang="en-GB">
              <a:solidFill>
                <a:schemeClr val="tx1"/>
              </a:solidFill>
            </a:endParaRPr>
          </a:p>
        </p:txBody>
      </p:sp>
      <p:sp>
        <p:nvSpPr>
          <p:cNvPr id="20" name="Text Box 19"/>
          <p:cNvSpPr txBox="1">
            <a:spLocks noChangeArrowheads="1"/>
          </p:cNvSpPr>
          <p:nvPr/>
        </p:nvSpPr>
        <p:spPr bwMode="auto">
          <a:xfrm>
            <a:off x="6761163" y="2940050"/>
            <a:ext cx="2089150"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spcBef>
                <a:spcPct val="50000"/>
              </a:spcBef>
            </a:pPr>
            <a:r>
              <a:rPr lang="da-DK">
                <a:solidFill>
                  <a:schemeClr val="tx1"/>
                </a:solidFill>
              </a:rPr>
              <a:t>Water Quality</a:t>
            </a:r>
            <a:br>
              <a:rPr lang="da-DK">
                <a:solidFill>
                  <a:schemeClr val="tx1"/>
                </a:solidFill>
              </a:rPr>
            </a:br>
            <a:r>
              <a:rPr lang="da-DK" sz="1400">
                <a:solidFill>
                  <a:schemeClr val="tx1"/>
                </a:solidFill>
              </a:rPr>
              <a:t>- wetlands, salinity</a:t>
            </a:r>
            <a:endParaRPr lang="en-US" sz="1400">
              <a:solidFill>
                <a:schemeClr val="tx1"/>
              </a:solidFill>
            </a:endParaRPr>
          </a:p>
        </p:txBody>
      </p:sp>
      <p:sp>
        <p:nvSpPr>
          <p:cNvPr id="21" name="Oval 10"/>
          <p:cNvSpPr>
            <a:spLocks noChangeArrowheads="1"/>
          </p:cNvSpPr>
          <p:nvPr/>
        </p:nvSpPr>
        <p:spPr bwMode="auto">
          <a:xfrm>
            <a:off x="0" y="3101975"/>
            <a:ext cx="2881313" cy="1079500"/>
          </a:xfrm>
          <a:prstGeom prst="ellipse">
            <a:avLst/>
          </a:prstGeom>
          <a:solidFill>
            <a:schemeClr val="bg2"/>
          </a:solidFill>
          <a:ln w="9525">
            <a:solidFill>
              <a:schemeClr val="tx1"/>
            </a:solidFill>
            <a:round/>
            <a:headEnd/>
            <a:tailEnd/>
          </a:ln>
        </p:spPr>
        <p:txBody>
          <a:bodyPr wrap="none" anchor="ctr"/>
          <a:lstStyle/>
          <a:p>
            <a:endParaRPr lang="en-GB">
              <a:solidFill>
                <a:schemeClr val="tx1"/>
              </a:solidFill>
            </a:endParaRPr>
          </a:p>
        </p:txBody>
      </p:sp>
      <p:sp>
        <p:nvSpPr>
          <p:cNvPr id="22" name="Text Box 11"/>
          <p:cNvSpPr txBox="1">
            <a:spLocks noChangeArrowheads="1"/>
          </p:cNvSpPr>
          <p:nvPr/>
        </p:nvSpPr>
        <p:spPr bwMode="auto">
          <a:xfrm>
            <a:off x="287338" y="3425825"/>
            <a:ext cx="295275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bg1"/>
                </a:solidFill>
                <a:latin typeface="Verdana" pitchFamily="34" charset="0"/>
              </a:defRPr>
            </a:lvl1pPr>
            <a:lvl2pPr marL="742950" indent="-285750" eaLnBrk="0" hangingPunct="0">
              <a:defRPr sz="2000">
                <a:solidFill>
                  <a:schemeClr val="bg1"/>
                </a:solidFill>
                <a:latin typeface="Verdana" pitchFamily="34" charset="0"/>
              </a:defRPr>
            </a:lvl2pPr>
            <a:lvl3pPr marL="1143000" indent="-228600" eaLnBrk="0" hangingPunct="0">
              <a:defRPr sz="2000">
                <a:solidFill>
                  <a:schemeClr val="bg1"/>
                </a:solidFill>
                <a:latin typeface="Verdana" pitchFamily="34" charset="0"/>
              </a:defRPr>
            </a:lvl3pPr>
            <a:lvl4pPr marL="1600200" indent="-228600" eaLnBrk="0" hangingPunct="0">
              <a:defRPr sz="2000">
                <a:solidFill>
                  <a:schemeClr val="bg1"/>
                </a:solidFill>
                <a:latin typeface="Verdana" pitchFamily="34" charset="0"/>
              </a:defRPr>
            </a:lvl4pPr>
            <a:lvl5pPr marL="2057400" indent="-228600" eaLnBrk="0" hangingPunct="0">
              <a:defRPr sz="2000">
                <a:solidFill>
                  <a:schemeClr val="bg1"/>
                </a:solidFill>
                <a:latin typeface="Verdana" pitchFamily="34" charset="0"/>
              </a:defRPr>
            </a:lvl5pPr>
            <a:lvl6pPr marL="2514600" indent="-228600" eaLnBrk="0" fontAlgn="base" hangingPunct="0">
              <a:spcBef>
                <a:spcPct val="0"/>
              </a:spcBef>
              <a:spcAft>
                <a:spcPct val="0"/>
              </a:spcAft>
              <a:defRPr sz="2000">
                <a:solidFill>
                  <a:schemeClr val="bg1"/>
                </a:solidFill>
                <a:latin typeface="Verdana" pitchFamily="34" charset="0"/>
              </a:defRPr>
            </a:lvl6pPr>
            <a:lvl7pPr marL="2971800" indent="-228600" eaLnBrk="0" fontAlgn="base" hangingPunct="0">
              <a:spcBef>
                <a:spcPct val="0"/>
              </a:spcBef>
              <a:spcAft>
                <a:spcPct val="0"/>
              </a:spcAft>
              <a:defRPr sz="2000">
                <a:solidFill>
                  <a:schemeClr val="bg1"/>
                </a:solidFill>
                <a:latin typeface="Verdana" pitchFamily="34" charset="0"/>
              </a:defRPr>
            </a:lvl7pPr>
            <a:lvl8pPr marL="3429000" indent="-228600" eaLnBrk="0" fontAlgn="base" hangingPunct="0">
              <a:spcBef>
                <a:spcPct val="0"/>
              </a:spcBef>
              <a:spcAft>
                <a:spcPct val="0"/>
              </a:spcAft>
              <a:defRPr sz="2000">
                <a:solidFill>
                  <a:schemeClr val="bg1"/>
                </a:solidFill>
                <a:latin typeface="Verdana" pitchFamily="34" charset="0"/>
              </a:defRPr>
            </a:lvl8pPr>
            <a:lvl9pPr marL="3886200" indent="-228600" eaLnBrk="0" fontAlgn="base" hangingPunct="0">
              <a:spcBef>
                <a:spcPct val="0"/>
              </a:spcBef>
              <a:spcAft>
                <a:spcPct val="0"/>
              </a:spcAft>
              <a:defRPr sz="2000">
                <a:solidFill>
                  <a:schemeClr val="bg1"/>
                </a:solidFill>
                <a:latin typeface="Verdana" pitchFamily="34" charset="0"/>
              </a:defRPr>
            </a:lvl9pPr>
          </a:lstStyle>
          <a:p>
            <a:pPr eaLnBrk="1" hangingPunct="1">
              <a:spcBef>
                <a:spcPct val="50000"/>
              </a:spcBef>
            </a:pPr>
            <a:r>
              <a:rPr lang="da-DK">
                <a:solidFill>
                  <a:schemeClr val="tx1"/>
                </a:solidFill>
              </a:rPr>
              <a:t>Dam breach</a:t>
            </a:r>
            <a:endParaRPr lang="en-US" sz="1400">
              <a:solidFill>
                <a:schemeClr val="tx1"/>
              </a:solidFill>
            </a:endParaRPr>
          </a:p>
        </p:txBody>
      </p:sp>
    </p:spTree>
    <p:extLst>
      <p:ext uri="{BB962C8B-B14F-4D97-AF65-F5344CB8AC3E}">
        <p14:creationId xmlns:p14="http://schemas.microsoft.com/office/powerpoint/2010/main" val="4087720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AutoShape 4"/>
          <p:cNvSpPr>
            <a:spLocks noChangeArrowheads="1"/>
          </p:cNvSpPr>
          <p:nvPr/>
        </p:nvSpPr>
        <p:spPr bwMode="auto">
          <a:xfrm>
            <a:off x="1035050" y="2409825"/>
            <a:ext cx="3017838" cy="1955800"/>
          </a:xfrm>
          <a:prstGeom prst="roundRect">
            <a:avLst>
              <a:gd name="adj" fmla="val 16667"/>
            </a:avLst>
          </a:prstGeom>
          <a:solidFill>
            <a:schemeClr val="bg2"/>
          </a:solidFill>
          <a:ln w="28575">
            <a:solidFill>
              <a:schemeClr val="accent2"/>
            </a:solidFill>
            <a:round/>
            <a:headEnd type="none" w="sm" len="sm"/>
            <a:tailEnd type="none" w="sm" len="sm"/>
          </a:ln>
          <a:effectLst/>
        </p:spPr>
        <p:txBody>
          <a:bodyPr wrap="none" anchor="ctr"/>
          <a:lstStyle/>
          <a:p>
            <a:endParaRPr lang="da-DK">
              <a:solidFill>
                <a:schemeClr val="tx1"/>
              </a:solidFill>
            </a:endParaRPr>
          </a:p>
        </p:txBody>
      </p:sp>
      <p:sp>
        <p:nvSpPr>
          <p:cNvPr id="12293" name="AutoShape 5"/>
          <p:cNvSpPr>
            <a:spLocks noChangeArrowheads="1"/>
          </p:cNvSpPr>
          <p:nvPr/>
        </p:nvSpPr>
        <p:spPr bwMode="auto">
          <a:xfrm>
            <a:off x="5128807" y="2380642"/>
            <a:ext cx="3494087" cy="1739900"/>
          </a:xfrm>
          <a:prstGeom prst="roundRect">
            <a:avLst>
              <a:gd name="adj" fmla="val 16667"/>
            </a:avLst>
          </a:prstGeom>
          <a:solidFill>
            <a:schemeClr val="bg2"/>
          </a:solidFill>
          <a:ln w="28575">
            <a:solidFill>
              <a:schemeClr val="accent2"/>
            </a:solidFill>
            <a:round/>
            <a:headEnd type="none" w="sm" len="sm"/>
            <a:tailEnd type="none" w="sm" len="sm"/>
          </a:ln>
          <a:effectLst/>
        </p:spPr>
        <p:txBody>
          <a:bodyPr wrap="none" anchor="ctr"/>
          <a:lstStyle/>
          <a:p>
            <a:endParaRPr lang="da-DK">
              <a:solidFill>
                <a:schemeClr val="tx1"/>
              </a:solidFill>
            </a:endParaRPr>
          </a:p>
        </p:txBody>
      </p:sp>
      <p:sp>
        <p:nvSpPr>
          <p:cNvPr id="12294" name="AutoShape 6"/>
          <p:cNvSpPr>
            <a:spLocks noChangeArrowheads="1"/>
          </p:cNvSpPr>
          <p:nvPr/>
        </p:nvSpPr>
        <p:spPr bwMode="auto">
          <a:xfrm>
            <a:off x="1011238" y="4724400"/>
            <a:ext cx="3522662" cy="1368425"/>
          </a:xfrm>
          <a:prstGeom prst="roundRect">
            <a:avLst>
              <a:gd name="adj" fmla="val 16667"/>
            </a:avLst>
          </a:prstGeom>
          <a:solidFill>
            <a:schemeClr val="bg2"/>
          </a:solidFill>
          <a:ln w="28575">
            <a:solidFill>
              <a:schemeClr val="accent2"/>
            </a:solidFill>
            <a:round/>
            <a:headEnd type="none" w="sm" len="sm"/>
            <a:tailEnd type="none" w="sm" len="sm"/>
          </a:ln>
          <a:effectLst/>
        </p:spPr>
        <p:txBody>
          <a:bodyPr wrap="none" anchor="ctr"/>
          <a:lstStyle/>
          <a:p>
            <a:endParaRPr lang="da-DK">
              <a:solidFill>
                <a:schemeClr val="tx1"/>
              </a:solidFill>
            </a:endParaRPr>
          </a:p>
        </p:txBody>
      </p:sp>
      <p:sp>
        <p:nvSpPr>
          <p:cNvPr id="12295" name="Text Box 7"/>
          <p:cNvSpPr txBox="1">
            <a:spLocks noChangeArrowheads="1"/>
          </p:cNvSpPr>
          <p:nvPr/>
        </p:nvSpPr>
        <p:spPr bwMode="auto">
          <a:xfrm>
            <a:off x="1244600" y="2486025"/>
            <a:ext cx="2663825" cy="180340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spcBef>
                <a:spcPct val="50000"/>
              </a:spcBef>
            </a:pPr>
            <a:r>
              <a:rPr lang="en-GB" sz="1600" b="1" smtClean="0">
                <a:solidFill>
                  <a:schemeClr val="tx1"/>
                </a:solidFill>
                <a:latin typeface="Arial"/>
              </a:rPr>
              <a:t>Hydrodynamic modelling</a:t>
            </a:r>
          </a:p>
          <a:p>
            <a:pPr defTabSz="762000" eaLnBrk="0" hangingPunct="0">
              <a:buFontTx/>
              <a:buChar char="•"/>
            </a:pPr>
            <a:r>
              <a:rPr lang="en-GB" sz="1600" smtClean="0">
                <a:solidFill>
                  <a:schemeClr val="tx1"/>
                </a:solidFill>
                <a:latin typeface="Arial"/>
              </a:rPr>
              <a:t>   Estuaries and Rivers</a:t>
            </a:r>
          </a:p>
          <a:p>
            <a:pPr defTabSz="762000" eaLnBrk="0" hangingPunct="0">
              <a:buFontTx/>
              <a:buChar char="•"/>
            </a:pPr>
            <a:r>
              <a:rPr lang="en-GB" sz="1600" smtClean="0">
                <a:solidFill>
                  <a:schemeClr val="tx1"/>
                </a:solidFill>
                <a:latin typeface="Arial"/>
              </a:rPr>
              <a:t>   Irrigation Systems</a:t>
            </a:r>
          </a:p>
          <a:p>
            <a:pPr defTabSz="762000" eaLnBrk="0" hangingPunct="0">
              <a:buFontTx/>
              <a:buChar char="•"/>
            </a:pPr>
            <a:r>
              <a:rPr lang="en-GB" sz="1600" smtClean="0">
                <a:solidFill>
                  <a:schemeClr val="tx1"/>
                </a:solidFill>
                <a:latin typeface="Arial"/>
              </a:rPr>
              <a:t>   Dambreak</a:t>
            </a:r>
          </a:p>
          <a:p>
            <a:pPr defTabSz="762000" eaLnBrk="0" hangingPunct="0">
              <a:buFontTx/>
              <a:buChar char="•"/>
            </a:pPr>
            <a:r>
              <a:rPr lang="en-GB" sz="1600" smtClean="0">
                <a:solidFill>
                  <a:schemeClr val="tx1"/>
                </a:solidFill>
                <a:latin typeface="Arial"/>
              </a:rPr>
              <a:t>   Controllable Weirs</a:t>
            </a:r>
          </a:p>
          <a:p>
            <a:pPr defTabSz="762000" eaLnBrk="0" hangingPunct="0">
              <a:buFontTx/>
              <a:buChar char="•"/>
            </a:pPr>
            <a:r>
              <a:rPr lang="en-GB" sz="1600" smtClean="0">
                <a:solidFill>
                  <a:schemeClr val="tx1"/>
                </a:solidFill>
                <a:latin typeface="Arial"/>
              </a:rPr>
              <a:t>   Flood Control</a:t>
            </a:r>
          </a:p>
          <a:p>
            <a:pPr defTabSz="762000" eaLnBrk="0" hangingPunct="0">
              <a:buFontTx/>
              <a:buChar char="•"/>
            </a:pPr>
            <a:r>
              <a:rPr lang="en-GB" sz="1600" smtClean="0">
                <a:solidFill>
                  <a:schemeClr val="tx1"/>
                </a:solidFill>
                <a:latin typeface="Arial"/>
              </a:rPr>
              <a:t>   Flood Forecasting</a:t>
            </a:r>
            <a:endParaRPr lang="en-GB" sz="1600" i="1" dirty="0">
              <a:solidFill>
                <a:schemeClr val="tx1"/>
              </a:solidFill>
              <a:latin typeface="Arial"/>
            </a:endParaRPr>
          </a:p>
        </p:txBody>
      </p:sp>
      <p:sp>
        <p:nvSpPr>
          <p:cNvPr id="12296" name="Text Box 8"/>
          <p:cNvSpPr txBox="1">
            <a:spLocks noChangeArrowheads="1"/>
          </p:cNvSpPr>
          <p:nvPr/>
        </p:nvSpPr>
        <p:spPr bwMode="auto">
          <a:xfrm>
            <a:off x="1090040" y="4876803"/>
            <a:ext cx="3360736" cy="1077218"/>
          </a:xfrm>
          <a:prstGeom prst="rect">
            <a:avLst/>
          </a:prstGeom>
          <a:solidFill>
            <a:schemeClr val="bg2"/>
          </a:solidFill>
          <a:ln w="12700">
            <a:noFill/>
            <a:miter lim="800000"/>
            <a:headEnd type="none" w="sm" len="sm"/>
            <a:tailEnd type="none" w="sm" len="sm"/>
          </a:ln>
          <a:effectLst/>
        </p:spPr>
        <p:txBody>
          <a:bodyPr wrap="square">
            <a:spAutoFit/>
          </a:bodyPr>
          <a:lstStyle/>
          <a:p>
            <a:pPr defTabSz="762000" eaLnBrk="0" hangingPunct="0">
              <a:spcBef>
                <a:spcPct val="50000"/>
              </a:spcBef>
            </a:pPr>
            <a:r>
              <a:rPr lang="en-GB" sz="1600" b="1" dirty="0" smtClean="0">
                <a:solidFill>
                  <a:schemeClr val="tx1"/>
                </a:solidFill>
                <a:latin typeface="Arial"/>
              </a:rPr>
              <a:t>Advection Dispersion modelling</a:t>
            </a:r>
          </a:p>
          <a:p>
            <a:pPr defTabSz="762000" eaLnBrk="0" hangingPunct="0">
              <a:buFontTx/>
              <a:buChar char="•"/>
            </a:pPr>
            <a:r>
              <a:rPr lang="en-GB" sz="1600" dirty="0" smtClean="0">
                <a:solidFill>
                  <a:schemeClr val="tx1"/>
                </a:solidFill>
                <a:latin typeface="Arial"/>
              </a:rPr>
              <a:t>   Salinity Intrusion </a:t>
            </a:r>
          </a:p>
          <a:p>
            <a:pPr defTabSz="762000" eaLnBrk="0" hangingPunct="0">
              <a:buFontTx/>
              <a:buChar char="•"/>
            </a:pPr>
            <a:r>
              <a:rPr lang="en-GB" sz="1600" dirty="0" smtClean="0">
                <a:solidFill>
                  <a:schemeClr val="tx1"/>
                </a:solidFill>
                <a:latin typeface="Arial"/>
              </a:rPr>
              <a:t>   Temperature</a:t>
            </a:r>
          </a:p>
          <a:p>
            <a:pPr defTabSz="762000" eaLnBrk="0" hangingPunct="0">
              <a:buFontTx/>
              <a:buChar char="•"/>
            </a:pPr>
            <a:r>
              <a:rPr lang="en-GB" sz="1600" dirty="0" smtClean="0">
                <a:solidFill>
                  <a:schemeClr val="tx1"/>
                </a:solidFill>
                <a:latin typeface="Arial"/>
              </a:rPr>
              <a:t>   Pollutant Transport</a:t>
            </a:r>
            <a:endParaRPr lang="en-GB" sz="1600" i="1" dirty="0">
              <a:solidFill>
                <a:schemeClr val="tx1"/>
              </a:solidFill>
              <a:latin typeface="Arial"/>
            </a:endParaRPr>
          </a:p>
        </p:txBody>
      </p:sp>
      <p:sp>
        <p:nvSpPr>
          <p:cNvPr id="12297" name="Text Box 9"/>
          <p:cNvSpPr txBox="1">
            <a:spLocks noChangeArrowheads="1"/>
          </p:cNvSpPr>
          <p:nvPr/>
        </p:nvSpPr>
        <p:spPr bwMode="auto">
          <a:xfrm>
            <a:off x="5300663" y="2492375"/>
            <a:ext cx="3270250" cy="1314450"/>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spcBef>
                <a:spcPct val="50000"/>
              </a:spcBef>
            </a:pPr>
            <a:r>
              <a:rPr lang="en-GB" sz="1600" b="1" smtClean="0">
                <a:solidFill>
                  <a:schemeClr val="tx1"/>
                </a:solidFill>
                <a:latin typeface="Arial"/>
              </a:rPr>
              <a:t>Water Quality modelling</a:t>
            </a:r>
          </a:p>
          <a:p>
            <a:pPr defTabSz="762000" eaLnBrk="0" hangingPunct="0">
              <a:buFontTx/>
              <a:buChar char="•"/>
            </a:pPr>
            <a:r>
              <a:rPr lang="en-GB" sz="1600" smtClean="0">
                <a:solidFill>
                  <a:schemeClr val="tx1"/>
                </a:solidFill>
                <a:latin typeface="Arial"/>
              </a:rPr>
              <a:t>   Balance of Dissolved Oxygen,</a:t>
            </a:r>
            <a:br>
              <a:rPr lang="en-GB" sz="1600" smtClean="0">
                <a:solidFill>
                  <a:schemeClr val="tx1"/>
                </a:solidFill>
                <a:latin typeface="Arial"/>
              </a:rPr>
            </a:br>
            <a:r>
              <a:rPr lang="en-GB" sz="1600" smtClean="0">
                <a:solidFill>
                  <a:schemeClr val="tx1"/>
                </a:solidFill>
                <a:latin typeface="Arial"/>
              </a:rPr>
              <a:t>    Ammonia, Nitrate etc. </a:t>
            </a:r>
          </a:p>
          <a:p>
            <a:pPr defTabSz="762000" eaLnBrk="0" hangingPunct="0">
              <a:buFontTx/>
              <a:buChar char="•"/>
            </a:pPr>
            <a:r>
              <a:rPr lang="en-GB" sz="1600" smtClean="0">
                <a:solidFill>
                  <a:schemeClr val="tx1"/>
                </a:solidFill>
                <a:latin typeface="Arial"/>
              </a:rPr>
              <a:t>   Eutrophication</a:t>
            </a:r>
          </a:p>
          <a:p>
            <a:pPr defTabSz="762000" eaLnBrk="0" hangingPunct="0">
              <a:buFontTx/>
              <a:buChar char="•"/>
            </a:pPr>
            <a:r>
              <a:rPr lang="en-GB" sz="1600" smtClean="0">
                <a:solidFill>
                  <a:schemeClr val="tx1"/>
                </a:solidFill>
                <a:latin typeface="Arial"/>
              </a:rPr>
              <a:t>   Heavy Metals and Wetlands</a:t>
            </a:r>
            <a:endParaRPr lang="en-GB" sz="1600" i="1">
              <a:solidFill>
                <a:schemeClr val="tx1"/>
              </a:solidFill>
              <a:latin typeface="Arial"/>
            </a:endParaRPr>
          </a:p>
        </p:txBody>
      </p:sp>
      <p:sp>
        <p:nvSpPr>
          <p:cNvPr id="12298" name="AutoShape 10"/>
          <p:cNvSpPr>
            <a:spLocks noChangeArrowheads="1"/>
          </p:cNvSpPr>
          <p:nvPr/>
        </p:nvSpPr>
        <p:spPr bwMode="auto">
          <a:xfrm>
            <a:off x="5197475" y="4491038"/>
            <a:ext cx="3422650" cy="1601787"/>
          </a:xfrm>
          <a:prstGeom prst="roundRect">
            <a:avLst>
              <a:gd name="adj" fmla="val 16667"/>
            </a:avLst>
          </a:prstGeom>
          <a:solidFill>
            <a:schemeClr val="bg2"/>
          </a:solidFill>
          <a:ln w="28575">
            <a:solidFill>
              <a:schemeClr val="accent2"/>
            </a:solidFill>
            <a:round/>
            <a:headEnd type="none" w="sm" len="sm"/>
            <a:tailEnd type="none" w="sm" len="sm"/>
          </a:ln>
          <a:effectLst/>
        </p:spPr>
        <p:txBody>
          <a:bodyPr wrap="none" anchor="ctr"/>
          <a:lstStyle/>
          <a:p>
            <a:endParaRPr lang="da-DK">
              <a:solidFill>
                <a:schemeClr val="tx1"/>
              </a:solidFill>
            </a:endParaRPr>
          </a:p>
        </p:txBody>
      </p:sp>
      <p:sp>
        <p:nvSpPr>
          <p:cNvPr id="12299" name="Text Box 11"/>
          <p:cNvSpPr txBox="1">
            <a:spLocks noChangeArrowheads="1"/>
          </p:cNvSpPr>
          <p:nvPr/>
        </p:nvSpPr>
        <p:spPr bwMode="auto">
          <a:xfrm>
            <a:off x="5349875" y="4643438"/>
            <a:ext cx="3182938" cy="1069975"/>
          </a:xfrm>
          <a:prstGeom prst="rect">
            <a:avLst/>
          </a:prstGeom>
          <a:solidFill>
            <a:schemeClr val="bg2"/>
          </a:solidFill>
          <a:ln w="12700">
            <a:noFill/>
            <a:miter lim="800000"/>
            <a:headEnd type="none" w="sm" len="sm"/>
            <a:tailEnd type="none" w="sm" len="sm"/>
          </a:ln>
          <a:effectLst/>
        </p:spPr>
        <p:txBody>
          <a:bodyPr>
            <a:spAutoFit/>
          </a:bodyPr>
          <a:lstStyle/>
          <a:p>
            <a:pPr defTabSz="762000" eaLnBrk="0" hangingPunct="0">
              <a:spcBef>
                <a:spcPct val="50000"/>
              </a:spcBef>
            </a:pPr>
            <a:r>
              <a:rPr lang="en-GB" sz="1600" b="1" dirty="0" smtClean="0">
                <a:solidFill>
                  <a:schemeClr val="tx1"/>
                </a:solidFill>
                <a:latin typeface="Arial"/>
              </a:rPr>
              <a:t>Sediment Transport modelling</a:t>
            </a:r>
          </a:p>
          <a:p>
            <a:pPr defTabSz="762000" eaLnBrk="0" hangingPunct="0">
              <a:buFontTx/>
              <a:buChar char="•"/>
            </a:pPr>
            <a:r>
              <a:rPr lang="en-GB" sz="1600" dirty="0" smtClean="0">
                <a:solidFill>
                  <a:schemeClr val="tx1"/>
                </a:solidFill>
                <a:latin typeface="Arial"/>
              </a:rPr>
              <a:t> Cohesive Sediment </a:t>
            </a:r>
          </a:p>
          <a:p>
            <a:pPr defTabSz="762000" eaLnBrk="0" hangingPunct="0">
              <a:buFontTx/>
              <a:buChar char="•"/>
            </a:pPr>
            <a:r>
              <a:rPr lang="en-GB" sz="1600" dirty="0" smtClean="0">
                <a:solidFill>
                  <a:schemeClr val="tx1"/>
                </a:solidFill>
                <a:latin typeface="Arial"/>
              </a:rPr>
              <a:t> Non-cohesive Sediment</a:t>
            </a:r>
          </a:p>
          <a:p>
            <a:pPr defTabSz="762000" eaLnBrk="0" hangingPunct="0">
              <a:buFontTx/>
              <a:buChar char="•"/>
            </a:pPr>
            <a:r>
              <a:rPr lang="en-GB" sz="1600" dirty="0" smtClean="0">
                <a:solidFill>
                  <a:schemeClr val="tx1"/>
                </a:solidFill>
                <a:latin typeface="Arial"/>
              </a:rPr>
              <a:t> Morphological modelling</a:t>
            </a:r>
            <a:endParaRPr lang="en-GB" sz="1600" i="1" dirty="0">
              <a:solidFill>
                <a:schemeClr val="tx1"/>
              </a:solidFill>
              <a:latin typeface="Arial"/>
            </a:endParaRPr>
          </a:p>
        </p:txBody>
      </p:sp>
      <p:sp>
        <p:nvSpPr>
          <p:cNvPr id="12300" name="Rectangle 12"/>
          <p:cNvSpPr>
            <a:spLocks noGrp="1" noChangeArrowheads="1"/>
          </p:cNvSpPr>
          <p:nvPr>
            <p:ph type="title"/>
          </p:nvPr>
        </p:nvSpPr>
        <p:spPr>
          <a:noFill/>
          <a:ln/>
        </p:spPr>
        <p:txBody>
          <a:bodyPr/>
          <a:lstStyle/>
          <a:p>
            <a:pPr marL="0" indent="0"/>
            <a:r>
              <a:rPr lang="en-US" dirty="0">
                <a:solidFill>
                  <a:srgbClr val="FFFFFF"/>
                </a:solidFill>
              </a:rPr>
              <a:t>Versatile 1D </a:t>
            </a:r>
            <a:r>
              <a:rPr lang="en-US" dirty="0" err="1">
                <a:solidFill>
                  <a:srgbClr val="FFFFFF"/>
                </a:solidFill>
              </a:rPr>
              <a:t>Modelling</a:t>
            </a:r>
            <a:r>
              <a:rPr lang="en-US" dirty="0">
                <a:solidFill>
                  <a:srgbClr val="FFFFFF"/>
                </a:solidFill>
              </a:rPr>
              <a:t> Platform</a:t>
            </a:r>
          </a:p>
        </p:txBody>
      </p:sp>
      <p:sp>
        <p:nvSpPr>
          <p:cNvPr id="2" name="Content Placeholder 1"/>
          <p:cNvSpPr>
            <a:spLocks noGrp="1"/>
          </p:cNvSpPr>
          <p:nvPr>
            <p:ph sz="quarter" idx="13"/>
          </p:nvPr>
        </p:nvSpPr>
        <p:spPr/>
        <p:txBody>
          <a:bodyPr/>
          <a:lstStyle/>
          <a:p>
            <a:endParaRPr lang="en-GB" dirty="0"/>
          </a:p>
        </p:txBody>
      </p:sp>
      <p:sp>
        <p:nvSpPr>
          <p:cNvPr id="3" name="Footer Placeholder 2"/>
          <p:cNvSpPr>
            <a:spLocks noGrp="1"/>
          </p:cNvSpPr>
          <p:nvPr>
            <p:ph type="ftr" sz="quarter" idx="11"/>
          </p:nvPr>
        </p:nvSpPr>
        <p:spPr/>
        <p:txBody>
          <a:bodyPr/>
          <a:lstStyle/>
          <a:p>
            <a:r>
              <a:rPr lang="en-GB" noProof="0" dirty="0" smtClean="0"/>
              <a:t>© DHI</a:t>
            </a:r>
            <a:endParaRPr lang="en-GB" noProof="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1" name="Text Box 25"/>
          <p:cNvSpPr txBox="1">
            <a:spLocks noChangeArrowheads="1"/>
          </p:cNvSpPr>
          <p:nvPr/>
        </p:nvSpPr>
        <p:spPr bwMode="auto">
          <a:xfrm>
            <a:off x="6106832" y="5078136"/>
            <a:ext cx="2568575" cy="1192212"/>
          </a:xfrm>
          <a:prstGeom prst="rect">
            <a:avLst/>
          </a:prstGeom>
          <a:solidFill>
            <a:schemeClr val="accent2"/>
          </a:solidFill>
          <a:ln w="19050">
            <a:solidFill>
              <a:schemeClr val="accent2"/>
            </a:solidFill>
            <a:miter lim="800000"/>
            <a:headEnd type="none" w="sm" len="sm"/>
            <a:tailEnd type="none" w="sm" len="sm"/>
          </a:ln>
          <a:effectLst/>
        </p:spPr>
        <p:txBody>
          <a:bodyPr>
            <a:spAutoFit/>
          </a:bodyPr>
          <a:lstStyle/>
          <a:p>
            <a:pPr defTabSz="762000" eaLnBrk="0" hangingPunct="0">
              <a:spcBef>
                <a:spcPct val="50000"/>
              </a:spcBef>
            </a:pPr>
            <a:r>
              <a:rPr lang="en-GB" sz="1800" dirty="0">
                <a:solidFill>
                  <a:schemeClr val="tx1"/>
                </a:solidFill>
                <a:latin typeface="Arial"/>
              </a:rPr>
              <a:t>Databases</a:t>
            </a:r>
          </a:p>
          <a:p>
            <a:pPr defTabSz="762000" eaLnBrk="0" hangingPunct="0">
              <a:spcBef>
                <a:spcPct val="50000"/>
              </a:spcBef>
              <a:buFontTx/>
              <a:buChar char="•"/>
            </a:pPr>
            <a:r>
              <a:rPr lang="en-GB" sz="1800" dirty="0">
                <a:solidFill>
                  <a:schemeClr val="tx1"/>
                </a:solidFill>
                <a:latin typeface="Arial"/>
              </a:rPr>
              <a:t>Topographical Data</a:t>
            </a:r>
          </a:p>
          <a:p>
            <a:pPr defTabSz="762000" eaLnBrk="0" hangingPunct="0">
              <a:spcBef>
                <a:spcPct val="50000"/>
              </a:spcBef>
              <a:buFontTx/>
              <a:buChar char="•"/>
            </a:pPr>
            <a:r>
              <a:rPr lang="en-GB" sz="1800" dirty="0">
                <a:solidFill>
                  <a:schemeClr val="tx1"/>
                </a:solidFill>
                <a:latin typeface="Arial"/>
              </a:rPr>
              <a:t>Time Series Data</a:t>
            </a:r>
            <a:endParaRPr lang="en-GB" sz="2400" dirty="0">
              <a:solidFill>
                <a:schemeClr val="tx1"/>
              </a:solidFill>
              <a:latin typeface="Arial"/>
            </a:endParaRPr>
          </a:p>
        </p:txBody>
      </p:sp>
      <p:sp>
        <p:nvSpPr>
          <p:cNvPr id="4123" name="Rectangle 27"/>
          <p:cNvSpPr>
            <a:spLocks noChangeArrowheads="1"/>
          </p:cNvSpPr>
          <p:nvPr/>
        </p:nvSpPr>
        <p:spPr bwMode="auto">
          <a:xfrm>
            <a:off x="1064932" y="5581373"/>
            <a:ext cx="2747962" cy="506413"/>
          </a:xfrm>
          <a:prstGeom prst="rect">
            <a:avLst/>
          </a:prstGeom>
          <a:solidFill>
            <a:schemeClr val="bg2"/>
          </a:solidFill>
          <a:ln w="25400">
            <a:solidFill>
              <a:schemeClr val="accent2"/>
            </a:solidFill>
            <a:miter lim="800000"/>
            <a:headEnd/>
            <a:tailEnd/>
          </a:ln>
          <a:effectLst/>
        </p:spPr>
        <p:txBody>
          <a:bodyPr wrap="none" anchor="ctr"/>
          <a:lstStyle/>
          <a:p>
            <a:endParaRPr lang="da-DK">
              <a:solidFill>
                <a:schemeClr val="tx1"/>
              </a:solidFill>
            </a:endParaRPr>
          </a:p>
        </p:txBody>
      </p:sp>
      <p:sp>
        <p:nvSpPr>
          <p:cNvPr id="4124" name="Rectangle 28"/>
          <p:cNvSpPr>
            <a:spLocks noChangeArrowheads="1"/>
          </p:cNvSpPr>
          <p:nvPr/>
        </p:nvSpPr>
        <p:spPr bwMode="auto">
          <a:xfrm>
            <a:off x="1574037" y="5622648"/>
            <a:ext cx="1728165" cy="400752"/>
          </a:xfrm>
          <a:prstGeom prst="rect">
            <a:avLst/>
          </a:prstGeom>
          <a:noFill/>
          <a:ln w="25400">
            <a:noFill/>
            <a:miter lim="800000"/>
            <a:headEnd/>
            <a:tailEnd/>
          </a:ln>
          <a:effectLst/>
        </p:spPr>
        <p:txBody>
          <a:bodyPr wrap="none" lIns="92075" tIns="46038" rIns="92075" bIns="46038">
            <a:spAutoFit/>
          </a:bodyPr>
          <a:lstStyle/>
          <a:p>
            <a:pPr algn="ctr" defTabSz="762000" eaLnBrk="0" hangingPunct="0"/>
            <a:r>
              <a:rPr lang="en-GB" dirty="0">
                <a:solidFill>
                  <a:schemeClr val="tx1"/>
                </a:solidFill>
                <a:latin typeface="Arial" charset="0"/>
              </a:rPr>
              <a:t>Water Quality</a:t>
            </a:r>
          </a:p>
        </p:txBody>
      </p:sp>
      <p:sp>
        <p:nvSpPr>
          <p:cNvPr id="4125" name="Rectangle 29"/>
          <p:cNvSpPr>
            <a:spLocks noChangeArrowheads="1"/>
          </p:cNvSpPr>
          <p:nvPr/>
        </p:nvSpPr>
        <p:spPr bwMode="auto">
          <a:xfrm>
            <a:off x="4654269" y="4343123"/>
            <a:ext cx="2709863" cy="504825"/>
          </a:xfrm>
          <a:prstGeom prst="rect">
            <a:avLst/>
          </a:prstGeom>
          <a:solidFill>
            <a:schemeClr val="bg2"/>
          </a:solidFill>
          <a:ln w="25400">
            <a:solidFill>
              <a:schemeClr val="accent2"/>
            </a:solidFill>
            <a:miter lim="800000"/>
            <a:headEnd/>
            <a:tailEnd/>
          </a:ln>
          <a:effectLst/>
        </p:spPr>
        <p:txBody>
          <a:bodyPr wrap="none" anchor="ctr"/>
          <a:lstStyle/>
          <a:p>
            <a:endParaRPr lang="da-DK">
              <a:solidFill>
                <a:schemeClr val="tx1"/>
              </a:solidFill>
            </a:endParaRPr>
          </a:p>
        </p:txBody>
      </p:sp>
      <p:sp>
        <p:nvSpPr>
          <p:cNvPr id="4126" name="Rectangle 30"/>
          <p:cNvSpPr>
            <a:spLocks noChangeArrowheads="1"/>
          </p:cNvSpPr>
          <p:nvPr/>
        </p:nvSpPr>
        <p:spPr bwMode="auto">
          <a:xfrm>
            <a:off x="4741582" y="4389161"/>
            <a:ext cx="2470150" cy="400752"/>
          </a:xfrm>
          <a:prstGeom prst="rect">
            <a:avLst/>
          </a:prstGeom>
          <a:noFill/>
          <a:ln w="25400">
            <a:noFill/>
            <a:miter lim="800000"/>
            <a:headEnd/>
            <a:tailEnd/>
          </a:ln>
          <a:effectLst/>
        </p:spPr>
        <p:txBody>
          <a:bodyPr lIns="92075" tIns="46038" rIns="92075" bIns="46038">
            <a:spAutoFit/>
          </a:bodyPr>
          <a:lstStyle/>
          <a:p>
            <a:pPr algn="ctr" defTabSz="762000" eaLnBrk="0" hangingPunct="0"/>
            <a:r>
              <a:rPr lang="en-GB">
                <a:solidFill>
                  <a:schemeClr val="tx1"/>
                </a:solidFill>
                <a:latin typeface="Arial" charset="0"/>
              </a:rPr>
              <a:t>Sediment Transport</a:t>
            </a:r>
          </a:p>
        </p:txBody>
      </p:sp>
      <p:sp>
        <p:nvSpPr>
          <p:cNvPr id="4127" name="Rectangle 31"/>
          <p:cNvSpPr>
            <a:spLocks noChangeArrowheads="1"/>
          </p:cNvSpPr>
          <p:nvPr/>
        </p:nvSpPr>
        <p:spPr bwMode="auto">
          <a:xfrm>
            <a:off x="2836582" y="3162023"/>
            <a:ext cx="2605087" cy="504825"/>
          </a:xfrm>
          <a:prstGeom prst="rect">
            <a:avLst/>
          </a:prstGeom>
          <a:solidFill>
            <a:schemeClr val="bg2"/>
          </a:solidFill>
          <a:ln w="25400">
            <a:solidFill>
              <a:schemeClr val="accent2"/>
            </a:solidFill>
            <a:miter lim="800000"/>
            <a:headEnd/>
            <a:tailEnd/>
          </a:ln>
          <a:effectLst/>
        </p:spPr>
        <p:txBody>
          <a:bodyPr wrap="none" anchor="ctr"/>
          <a:lstStyle/>
          <a:p>
            <a:endParaRPr lang="da-DK">
              <a:solidFill>
                <a:schemeClr val="tx1"/>
              </a:solidFill>
            </a:endParaRPr>
          </a:p>
        </p:txBody>
      </p:sp>
      <p:sp>
        <p:nvSpPr>
          <p:cNvPr id="4128" name="Rectangle 32"/>
          <p:cNvSpPr>
            <a:spLocks noChangeArrowheads="1"/>
          </p:cNvSpPr>
          <p:nvPr/>
        </p:nvSpPr>
        <p:spPr bwMode="auto">
          <a:xfrm>
            <a:off x="3166858" y="3208061"/>
            <a:ext cx="1954061" cy="400752"/>
          </a:xfrm>
          <a:prstGeom prst="rect">
            <a:avLst/>
          </a:prstGeom>
          <a:noFill/>
          <a:ln w="25400">
            <a:noFill/>
            <a:miter lim="800000"/>
            <a:headEnd/>
            <a:tailEnd/>
          </a:ln>
          <a:effectLst/>
        </p:spPr>
        <p:txBody>
          <a:bodyPr wrap="none" lIns="92075" tIns="46038" rIns="92075" bIns="46038">
            <a:spAutoFit/>
          </a:bodyPr>
          <a:lstStyle/>
          <a:p>
            <a:pPr algn="ctr" defTabSz="762000" eaLnBrk="0" hangingPunct="0"/>
            <a:r>
              <a:rPr lang="en-GB">
                <a:solidFill>
                  <a:schemeClr val="tx1"/>
                </a:solidFill>
                <a:latin typeface="Arial" charset="0"/>
              </a:rPr>
              <a:t>Hydrodynamics</a:t>
            </a:r>
          </a:p>
        </p:txBody>
      </p:sp>
      <p:sp>
        <p:nvSpPr>
          <p:cNvPr id="4129" name="Rectangle 33"/>
          <p:cNvSpPr>
            <a:spLocks noChangeArrowheads="1"/>
          </p:cNvSpPr>
          <p:nvPr/>
        </p:nvSpPr>
        <p:spPr bwMode="auto">
          <a:xfrm>
            <a:off x="2836582" y="1922186"/>
            <a:ext cx="2605087" cy="506412"/>
          </a:xfrm>
          <a:prstGeom prst="rect">
            <a:avLst/>
          </a:prstGeom>
          <a:solidFill>
            <a:schemeClr val="bg2"/>
          </a:solidFill>
          <a:ln w="25400">
            <a:solidFill>
              <a:schemeClr val="accent2"/>
            </a:solidFill>
            <a:miter lim="800000"/>
            <a:headEnd/>
            <a:tailEnd/>
          </a:ln>
          <a:effectLst/>
        </p:spPr>
        <p:txBody>
          <a:bodyPr wrap="none" anchor="ctr"/>
          <a:lstStyle/>
          <a:p>
            <a:endParaRPr lang="da-DK">
              <a:solidFill>
                <a:schemeClr val="tx1"/>
              </a:solidFill>
            </a:endParaRPr>
          </a:p>
        </p:txBody>
      </p:sp>
      <p:sp>
        <p:nvSpPr>
          <p:cNvPr id="4130" name="Rectangle 34"/>
          <p:cNvSpPr>
            <a:spLocks noChangeArrowheads="1"/>
          </p:cNvSpPr>
          <p:nvPr/>
        </p:nvSpPr>
        <p:spPr bwMode="auto">
          <a:xfrm>
            <a:off x="3199670" y="1968223"/>
            <a:ext cx="1878912" cy="400752"/>
          </a:xfrm>
          <a:prstGeom prst="rect">
            <a:avLst/>
          </a:prstGeom>
          <a:noFill/>
          <a:ln w="25400">
            <a:noFill/>
            <a:miter lim="800000"/>
            <a:headEnd/>
            <a:tailEnd/>
          </a:ln>
          <a:effectLst/>
        </p:spPr>
        <p:txBody>
          <a:bodyPr wrap="none" lIns="92075" tIns="46038" rIns="92075" bIns="46038">
            <a:spAutoFit/>
          </a:bodyPr>
          <a:lstStyle/>
          <a:p>
            <a:pPr algn="ctr" defTabSz="762000" eaLnBrk="0" hangingPunct="0"/>
            <a:r>
              <a:rPr lang="en-GB" dirty="0">
                <a:solidFill>
                  <a:schemeClr val="tx1"/>
                </a:solidFill>
                <a:latin typeface="Arial" charset="0"/>
              </a:rPr>
              <a:t>Rainfall-Runoff</a:t>
            </a:r>
          </a:p>
        </p:txBody>
      </p:sp>
      <p:sp>
        <p:nvSpPr>
          <p:cNvPr id="4131" name="Line 35"/>
          <p:cNvSpPr>
            <a:spLocks noChangeShapeType="1"/>
          </p:cNvSpPr>
          <p:nvPr/>
        </p:nvSpPr>
        <p:spPr bwMode="auto">
          <a:xfrm>
            <a:off x="4139919" y="2498448"/>
            <a:ext cx="0" cy="592138"/>
          </a:xfrm>
          <a:prstGeom prst="line">
            <a:avLst/>
          </a:prstGeom>
          <a:noFill/>
          <a:ln w="25400">
            <a:solidFill>
              <a:srgbClr val="CC6633"/>
            </a:solidFill>
            <a:round/>
            <a:headEnd type="triangle" w="med" len="med"/>
            <a:tailEnd type="triangle" w="med" len="med"/>
          </a:ln>
          <a:effectLst/>
        </p:spPr>
        <p:txBody>
          <a:bodyPr wrap="none" anchor="ctr"/>
          <a:lstStyle/>
          <a:p>
            <a:endParaRPr lang="da-DK">
              <a:solidFill>
                <a:schemeClr val="tx1"/>
              </a:solidFill>
            </a:endParaRPr>
          </a:p>
        </p:txBody>
      </p:sp>
      <p:sp>
        <p:nvSpPr>
          <p:cNvPr id="4132" name="Line 36"/>
          <p:cNvSpPr>
            <a:spLocks noChangeShapeType="1"/>
          </p:cNvSpPr>
          <p:nvPr/>
        </p:nvSpPr>
        <p:spPr bwMode="auto">
          <a:xfrm flipH="1">
            <a:off x="2511144" y="3738286"/>
            <a:ext cx="750888" cy="533400"/>
          </a:xfrm>
          <a:prstGeom prst="line">
            <a:avLst/>
          </a:prstGeom>
          <a:noFill/>
          <a:ln w="25400">
            <a:solidFill>
              <a:schemeClr val="accent2"/>
            </a:solidFill>
            <a:round/>
            <a:headEnd type="triangle" w="med" len="med"/>
            <a:tailEnd type="triangle" w="med" len="med"/>
          </a:ln>
          <a:effectLst/>
        </p:spPr>
        <p:txBody>
          <a:bodyPr wrap="none" anchor="ctr"/>
          <a:lstStyle/>
          <a:p>
            <a:endParaRPr lang="da-DK">
              <a:solidFill>
                <a:schemeClr val="tx1"/>
              </a:solidFill>
            </a:endParaRPr>
          </a:p>
        </p:txBody>
      </p:sp>
      <p:sp>
        <p:nvSpPr>
          <p:cNvPr id="4133" name="Line 37"/>
          <p:cNvSpPr>
            <a:spLocks noChangeShapeType="1"/>
          </p:cNvSpPr>
          <p:nvPr/>
        </p:nvSpPr>
        <p:spPr bwMode="auto">
          <a:xfrm>
            <a:off x="4952719" y="3738286"/>
            <a:ext cx="752475" cy="533400"/>
          </a:xfrm>
          <a:prstGeom prst="line">
            <a:avLst/>
          </a:prstGeom>
          <a:noFill/>
          <a:ln w="25400">
            <a:solidFill>
              <a:schemeClr val="accent2"/>
            </a:solidFill>
            <a:round/>
            <a:headEnd type="stealth" w="med" len="lg"/>
            <a:tailEnd type="stealth" w="med" len="lg"/>
          </a:ln>
          <a:effectLst/>
        </p:spPr>
        <p:txBody>
          <a:bodyPr wrap="none" anchor="ctr"/>
          <a:lstStyle/>
          <a:p>
            <a:endParaRPr lang="da-DK">
              <a:solidFill>
                <a:schemeClr val="tx1"/>
              </a:solidFill>
            </a:endParaRPr>
          </a:p>
        </p:txBody>
      </p:sp>
      <p:sp>
        <p:nvSpPr>
          <p:cNvPr id="4134" name="Line 38"/>
          <p:cNvSpPr>
            <a:spLocks noChangeShapeType="1"/>
          </p:cNvSpPr>
          <p:nvPr/>
        </p:nvSpPr>
        <p:spPr bwMode="auto">
          <a:xfrm>
            <a:off x="3889094" y="4593948"/>
            <a:ext cx="688975" cy="0"/>
          </a:xfrm>
          <a:prstGeom prst="line">
            <a:avLst/>
          </a:prstGeom>
          <a:noFill/>
          <a:ln w="25400">
            <a:solidFill>
              <a:schemeClr val="accent2"/>
            </a:solidFill>
            <a:round/>
            <a:headEnd type="stealth" w="med" len="lg"/>
            <a:tailEnd type="stealth" w="med" len="lg"/>
          </a:ln>
          <a:effectLst/>
        </p:spPr>
        <p:txBody>
          <a:bodyPr wrap="none" anchor="ctr"/>
          <a:lstStyle/>
          <a:p>
            <a:endParaRPr lang="da-DK">
              <a:solidFill>
                <a:schemeClr val="tx1"/>
              </a:solidFill>
            </a:endParaRPr>
          </a:p>
        </p:txBody>
      </p:sp>
      <p:sp>
        <p:nvSpPr>
          <p:cNvPr id="4135" name="Line 39"/>
          <p:cNvSpPr>
            <a:spLocks noChangeShapeType="1"/>
          </p:cNvSpPr>
          <p:nvPr/>
        </p:nvSpPr>
        <p:spPr bwMode="auto">
          <a:xfrm>
            <a:off x="2511144" y="4919386"/>
            <a:ext cx="0" cy="592137"/>
          </a:xfrm>
          <a:prstGeom prst="line">
            <a:avLst/>
          </a:prstGeom>
          <a:noFill/>
          <a:ln w="25400">
            <a:solidFill>
              <a:schemeClr val="accent2"/>
            </a:solidFill>
            <a:round/>
            <a:headEnd type="stealth" w="med" len="lg"/>
            <a:tailEnd type="stealth" w="med" len="lg"/>
          </a:ln>
          <a:effectLst/>
        </p:spPr>
        <p:txBody>
          <a:bodyPr wrap="none" anchor="ctr"/>
          <a:lstStyle/>
          <a:p>
            <a:endParaRPr lang="da-DK">
              <a:solidFill>
                <a:schemeClr val="tx1"/>
              </a:solidFill>
            </a:endParaRPr>
          </a:p>
        </p:txBody>
      </p:sp>
      <p:sp>
        <p:nvSpPr>
          <p:cNvPr id="4136" name="Rectangle 40"/>
          <p:cNvSpPr>
            <a:spLocks noChangeArrowheads="1"/>
          </p:cNvSpPr>
          <p:nvPr/>
        </p:nvSpPr>
        <p:spPr bwMode="auto">
          <a:xfrm>
            <a:off x="1072869" y="4343123"/>
            <a:ext cx="2763838" cy="504825"/>
          </a:xfrm>
          <a:prstGeom prst="rect">
            <a:avLst/>
          </a:prstGeom>
          <a:solidFill>
            <a:schemeClr val="bg2"/>
          </a:solidFill>
          <a:ln w="25400">
            <a:solidFill>
              <a:schemeClr val="accent2"/>
            </a:solidFill>
            <a:miter lim="800000"/>
            <a:headEnd/>
            <a:tailEnd/>
          </a:ln>
          <a:effectLst/>
        </p:spPr>
        <p:txBody>
          <a:bodyPr wrap="none" anchor="ctr"/>
          <a:lstStyle/>
          <a:p>
            <a:endParaRPr lang="da-DK">
              <a:solidFill>
                <a:schemeClr val="tx1"/>
              </a:solidFill>
            </a:endParaRPr>
          </a:p>
        </p:txBody>
      </p:sp>
      <p:sp>
        <p:nvSpPr>
          <p:cNvPr id="4137" name="Rectangle 41"/>
          <p:cNvSpPr>
            <a:spLocks noChangeArrowheads="1"/>
          </p:cNvSpPr>
          <p:nvPr/>
        </p:nvSpPr>
        <p:spPr bwMode="auto">
          <a:xfrm>
            <a:off x="1076044" y="4392336"/>
            <a:ext cx="2703513" cy="400752"/>
          </a:xfrm>
          <a:prstGeom prst="rect">
            <a:avLst/>
          </a:prstGeom>
          <a:solidFill>
            <a:schemeClr val="bg2"/>
          </a:solidFill>
          <a:ln w="25400">
            <a:noFill/>
            <a:miter lim="800000"/>
            <a:headEnd/>
            <a:tailEnd/>
          </a:ln>
          <a:effectLst/>
        </p:spPr>
        <p:txBody>
          <a:bodyPr lIns="92075" tIns="46038" rIns="92075" bIns="46038">
            <a:spAutoFit/>
          </a:bodyPr>
          <a:lstStyle/>
          <a:p>
            <a:pPr algn="ctr" defTabSz="762000" eaLnBrk="0" hangingPunct="0"/>
            <a:r>
              <a:rPr lang="en-GB" dirty="0">
                <a:solidFill>
                  <a:schemeClr val="tx1"/>
                </a:solidFill>
                <a:latin typeface="Arial" charset="0"/>
              </a:rPr>
              <a:t>Advection-Dispersion</a:t>
            </a:r>
          </a:p>
        </p:txBody>
      </p:sp>
      <p:sp>
        <p:nvSpPr>
          <p:cNvPr id="4138" name="Rectangle 42"/>
          <p:cNvSpPr>
            <a:spLocks noChangeArrowheads="1"/>
          </p:cNvSpPr>
          <p:nvPr/>
        </p:nvSpPr>
        <p:spPr bwMode="auto">
          <a:xfrm>
            <a:off x="6156044" y="3141386"/>
            <a:ext cx="2605088" cy="504825"/>
          </a:xfrm>
          <a:prstGeom prst="rect">
            <a:avLst/>
          </a:prstGeom>
          <a:solidFill>
            <a:schemeClr val="bg2"/>
          </a:solidFill>
          <a:ln w="25400">
            <a:solidFill>
              <a:schemeClr val="accent2"/>
            </a:solidFill>
            <a:miter lim="800000"/>
            <a:headEnd/>
            <a:tailEnd/>
          </a:ln>
          <a:effectLst/>
        </p:spPr>
        <p:txBody>
          <a:bodyPr wrap="none" anchor="ctr"/>
          <a:lstStyle/>
          <a:p>
            <a:endParaRPr lang="da-DK">
              <a:solidFill>
                <a:schemeClr val="tx1"/>
              </a:solidFill>
            </a:endParaRPr>
          </a:p>
        </p:txBody>
      </p:sp>
      <p:sp>
        <p:nvSpPr>
          <p:cNvPr id="4139" name="Rectangle 43"/>
          <p:cNvSpPr>
            <a:spLocks noChangeArrowheads="1"/>
          </p:cNvSpPr>
          <p:nvPr/>
        </p:nvSpPr>
        <p:spPr bwMode="auto">
          <a:xfrm>
            <a:off x="6326190" y="3217586"/>
            <a:ext cx="2239396" cy="400752"/>
          </a:xfrm>
          <a:prstGeom prst="rect">
            <a:avLst/>
          </a:prstGeom>
          <a:noFill/>
          <a:ln w="25400">
            <a:noFill/>
            <a:miter lim="800000"/>
            <a:headEnd/>
            <a:tailEnd/>
          </a:ln>
          <a:effectLst/>
        </p:spPr>
        <p:txBody>
          <a:bodyPr wrap="none" lIns="92075" tIns="46038" rIns="92075" bIns="46038">
            <a:spAutoFit/>
          </a:bodyPr>
          <a:lstStyle/>
          <a:p>
            <a:pPr algn="ctr" defTabSz="762000" eaLnBrk="0" hangingPunct="0"/>
            <a:r>
              <a:rPr lang="en-GB">
                <a:solidFill>
                  <a:schemeClr val="tx1"/>
                </a:solidFill>
                <a:latin typeface="Arial" charset="0"/>
              </a:rPr>
              <a:t>Flood Forecasting</a:t>
            </a:r>
          </a:p>
        </p:txBody>
      </p:sp>
      <p:sp>
        <p:nvSpPr>
          <p:cNvPr id="4140" name="Line 44"/>
          <p:cNvSpPr>
            <a:spLocks noChangeShapeType="1"/>
          </p:cNvSpPr>
          <p:nvPr/>
        </p:nvSpPr>
        <p:spPr bwMode="auto">
          <a:xfrm>
            <a:off x="5484532" y="3446186"/>
            <a:ext cx="688975" cy="0"/>
          </a:xfrm>
          <a:prstGeom prst="line">
            <a:avLst/>
          </a:prstGeom>
          <a:noFill/>
          <a:ln w="25400">
            <a:solidFill>
              <a:schemeClr val="accent2"/>
            </a:solidFill>
            <a:round/>
            <a:headEnd type="stealth" w="med" len="lg"/>
            <a:tailEnd type="stealth" w="med" len="lg"/>
          </a:ln>
          <a:effectLst/>
        </p:spPr>
        <p:txBody>
          <a:bodyPr wrap="none" anchor="ctr"/>
          <a:lstStyle/>
          <a:p>
            <a:endParaRPr lang="da-DK">
              <a:solidFill>
                <a:schemeClr val="tx1"/>
              </a:solidFill>
            </a:endParaRPr>
          </a:p>
        </p:txBody>
      </p:sp>
      <p:sp>
        <p:nvSpPr>
          <p:cNvPr id="4141" name="Line 45"/>
          <p:cNvSpPr>
            <a:spLocks noChangeShapeType="1"/>
          </p:cNvSpPr>
          <p:nvPr/>
        </p:nvSpPr>
        <p:spPr bwMode="auto">
          <a:xfrm>
            <a:off x="5408332" y="2455586"/>
            <a:ext cx="685800" cy="685800"/>
          </a:xfrm>
          <a:prstGeom prst="line">
            <a:avLst/>
          </a:prstGeom>
          <a:noFill/>
          <a:ln w="25400">
            <a:solidFill>
              <a:srgbClr val="CC6633"/>
            </a:solidFill>
            <a:round/>
            <a:headEnd type="stealth" w="med" len="lg"/>
            <a:tailEnd type="stealth" w="med" len="lg"/>
          </a:ln>
          <a:effectLst/>
        </p:spPr>
        <p:txBody>
          <a:bodyPr wrap="none" anchor="ctr"/>
          <a:lstStyle/>
          <a:p>
            <a:endParaRPr lang="da-DK">
              <a:solidFill>
                <a:schemeClr val="tx1"/>
              </a:solidFill>
            </a:endParaRPr>
          </a:p>
        </p:txBody>
      </p:sp>
      <p:sp>
        <p:nvSpPr>
          <p:cNvPr id="4149" name="Rectangle 53"/>
          <p:cNvSpPr>
            <a:spLocks noGrp="1" noChangeArrowheads="1"/>
          </p:cNvSpPr>
          <p:nvPr>
            <p:ph type="title"/>
          </p:nvPr>
        </p:nvSpPr>
        <p:spPr>
          <a:noFill/>
          <a:ln/>
        </p:spPr>
        <p:txBody>
          <a:bodyPr/>
          <a:lstStyle/>
          <a:p>
            <a:r>
              <a:rPr lang="da-DK" dirty="0">
                <a:solidFill>
                  <a:srgbClr val="FFFFFF"/>
                </a:solidFill>
              </a:rPr>
              <a:t>MODULAR STRUCTURE</a:t>
            </a:r>
            <a:endParaRPr lang="en-US" dirty="0">
              <a:solidFill>
                <a:srgbClr val="FFFFFF"/>
              </a:solidFill>
            </a:endParaRPr>
          </a:p>
        </p:txBody>
      </p:sp>
      <p:sp>
        <p:nvSpPr>
          <p:cNvPr id="2" name="Content Placeholder 1"/>
          <p:cNvSpPr>
            <a:spLocks noGrp="1"/>
          </p:cNvSpPr>
          <p:nvPr>
            <p:ph sz="quarter" idx="13"/>
          </p:nvPr>
        </p:nvSpPr>
        <p:spPr/>
        <p:txBody>
          <a:bodyPr/>
          <a:lstStyle/>
          <a:p>
            <a:pPr marL="0" indent="0">
              <a:buNone/>
            </a:pPr>
            <a:r>
              <a:rPr lang="en-US" dirty="0">
                <a:solidFill>
                  <a:srgbClr val="FFFFFF"/>
                </a:solidFill>
              </a:rPr>
              <a:t>Modules and Databases that Interact Dynamically</a:t>
            </a:r>
          </a:p>
          <a:p>
            <a:pPr marL="0" indent="0">
              <a:buNone/>
            </a:pPr>
            <a:endParaRPr lang="en-GB" dirty="0"/>
          </a:p>
        </p:txBody>
      </p:sp>
      <p:sp>
        <p:nvSpPr>
          <p:cNvPr id="26" name="Line 35"/>
          <p:cNvSpPr>
            <a:spLocks noChangeShapeType="1"/>
          </p:cNvSpPr>
          <p:nvPr/>
        </p:nvSpPr>
        <p:spPr bwMode="auto">
          <a:xfrm>
            <a:off x="4139919" y="2519085"/>
            <a:ext cx="0" cy="592138"/>
          </a:xfrm>
          <a:prstGeom prst="line">
            <a:avLst/>
          </a:prstGeom>
          <a:noFill/>
          <a:ln w="25400">
            <a:solidFill>
              <a:schemeClr val="accent2"/>
            </a:solidFill>
            <a:round/>
            <a:headEnd type="triangle" w="med" len="med"/>
            <a:tailEnd type="triangle" w="med" len="med"/>
          </a:ln>
          <a:effectLst/>
        </p:spPr>
        <p:txBody>
          <a:bodyPr wrap="none" anchor="ctr"/>
          <a:lstStyle/>
          <a:p>
            <a:endParaRPr lang="da-DK">
              <a:solidFill>
                <a:schemeClr val="tx1"/>
              </a:solidFill>
            </a:endParaRPr>
          </a:p>
        </p:txBody>
      </p:sp>
      <p:sp>
        <p:nvSpPr>
          <p:cNvPr id="27" name="Line 45"/>
          <p:cNvSpPr>
            <a:spLocks noChangeShapeType="1"/>
          </p:cNvSpPr>
          <p:nvPr/>
        </p:nvSpPr>
        <p:spPr bwMode="auto">
          <a:xfrm>
            <a:off x="5408332" y="2476223"/>
            <a:ext cx="685800" cy="685800"/>
          </a:xfrm>
          <a:prstGeom prst="line">
            <a:avLst/>
          </a:prstGeom>
          <a:noFill/>
          <a:ln w="25400">
            <a:solidFill>
              <a:schemeClr val="accent2"/>
            </a:solidFill>
            <a:round/>
            <a:headEnd type="stealth" w="med" len="lg"/>
            <a:tailEnd type="stealth" w="med" len="lg"/>
          </a:ln>
          <a:effectLst/>
        </p:spPr>
        <p:txBody>
          <a:bodyPr wrap="none" anchor="ctr"/>
          <a:lstStyle/>
          <a:p>
            <a:endParaRPr lang="da-DK">
              <a:solidFill>
                <a:schemeClr val="tx1"/>
              </a:solidFill>
            </a:endParaRPr>
          </a:p>
        </p:txBody>
      </p:sp>
      <p:sp>
        <p:nvSpPr>
          <p:cNvPr id="3" name="Footer Placeholder 2"/>
          <p:cNvSpPr>
            <a:spLocks noGrp="1"/>
          </p:cNvSpPr>
          <p:nvPr>
            <p:ph type="ftr" sz="quarter" idx="11"/>
          </p:nvPr>
        </p:nvSpPr>
        <p:spPr/>
        <p:txBody>
          <a:bodyPr/>
          <a:lstStyle/>
          <a:p>
            <a:r>
              <a:rPr lang="en-GB" noProof="0" smtClean="0">
                <a:solidFill>
                  <a:schemeClr val="tx1"/>
                </a:solidFill>
              </a:rPr>
              <a:t>© DHI</a:t>
            </a:r>
            <a:endParaRPr lang="en-GB" noProof="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MIKEPowerPointForTransfer_4-3">
  <a:themeElements>
    <a:clrScheme name="DHIThemeColours">
      <a:dk1>
        <a:srgbClr val="004165"/>
      </a:dk1>
      <a:lt1>
        <a:sysClr val="window" lastClr="FFFFFF"/>
      </a:lt1>
      <a:dk2>
        <a:srgbClr val="0098DB"/>
      </a:dk2>
      <a:lt2>
        <a:srgbClr val="63CECA"/>
      </a:lt2>
      <a:accent1>
        <a:srgbClr val="FADC41"/>
      </a:accent1>
      <a:accent2>
        <a:srgbClr val="FF8849"/>
      </a:accent2>
      <a:accent3>
        <a:srgbClr val="51626F"/>
      </a:accent3>
      <a:accent4>
        <a:srgbClr val="61C250"/>
      </a:accent4>
      <a:accent5>
        <a:srgbClr val="93509E"/>
      </a:accent5>
      <a:accent6>
        <a:srgbClr val="005A8C"/>
      </a:accent6>
      <a:hlink>
        <a:srgbClr val="61C250"/>
      </a:hlink>
      <a:folHlink>
        <a:srgbClr val="93509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9525">
          <a:solidFill>
            <a:schemeClr val="accent1"/>
          </a:solidFill>
        </a:ln>
      </a:spPr>
      <a:bodyPr rtlCol="0" anchor="ctr"/>
      <a:lstStyle>
        <a:defPPr algn="ctr">
          <a:defRPr dirty="0" smtClean="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DHI_MIKE_PPT_UK</Template>
  <TotalTime>1546</TotalTime>
  <Words>692</Words>
  <Application>Microsoft Office PowerPoint</Application>
  <PresentationFormat>On-screen Show (4:3)</PresentationFormat>
  <Paragraphs>276</Paragraphs>
  <Slides>23</Slides>
  <Notes>2</Notes>
  <HiddenSlides>1</HiddenSlides>
  <MMClips>1</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23</vt:i4>
      </vt:variant>
    </vt:vector>
  </HeadingPairs>
  <TitlesOfParts>
    <vt:vector size="30" baseType="lpstr">
      <vt:lpstr>Arial</vt:lpstr>
      <vt:lpstr>Calibri</vt:lpstr>
      <vt:lpstr>Times New Roman</vt:lpstr>
      <vt:lpstr>Verdana</vt:lpstr>
      <vt:lpstr>MIKEPowerPointForTransfer_4-3</vt:lpstr>
      <vt:lpstr>Equation</vt:lpstr>
      <vt:lpstr>Paint Shop Pro Image</vt:lpstr>
      <vt:lpstr>MIKE 11 Short Introduction</vt:lpstr>
      <vt:lpstr>MIKE 11 </vt:lpstr>
      <vt:lpstr>Modelling the world of water</vt:lpstr>
      <vt:lpstr>MIKE 11</vt:lpstr>
      <vt:lpstr>MIKE 11 DEVELOPMENT HISTORY</vt:lpstr>
      <vt:lpstr>MIKE 11 ENGINES</vt:lpstr>
      <vt:lpstr>MIKE 11 COMMON APPLICATIONS</vt:lpstr>
      <vt:lpstr>Versatile 1D Modelling Platform</vt:lpstr>
      <vt:lpstr>MODULAR STRUCTURE</vt:lpstr>
      <vt:lpstr>HYDRODYNAMIC MODULE</vt:lpstr>
      <vt:lpstr>MIKE 11 BASIC DATA REQUIREMENTS</vt:lpstr>
      <vt:lpstr>RAINFALL RUNOFF</vt:lpstr>
      <vt:lpstr>FLOOD FORECASTING</vt:lpstr>
      <vt:lpstr>ADVECTION DISPERSION</vt:lpstr>
      <vt:lpstr>SEDIMENT TRANSPORT</vt:lpstr>
      <vt:lpstr>WATER QUALITY (ECOLab)</vt:lpstr>
      <vt:lpstr>INTEGRATED MODELLING</vt:lpstr>
      <vt:lpstr>DATABASES</vt:lpstr>
      <vt:lpstr>STRUCTURES</vt:lpstr>
      <vt:lpstr>WHY USE A DYNAMIC MODEL?</vt:lpstr>
      <vt:lpstr>MIKE 11 Model Setup</vt:lpstr>
      <vt:lpstr>MIKE 11 GUI</vt:lpstr>
      <vt:lpstr>MIKE 11 DOCUMENTATION</vt:lpstr>
    </vt:vector>
  </TitlesOfParts>
  <Company>DHI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MIKE 11 Short Introduction</dc:title>
  <dc:creator>DHI (JSL)</dc:creator>
  <cp:lastModifiedBy>Mathieu Hellegouarch</cp:lastModifiedBy>
  <cp:revision>83</cp:revision>
  <dcterms:created xsi:type="dcterms:W3CDTF">2007-02-15T07:23:13Z</dcterms:created>
  <dcterms:modified xsi:type="dcterms:W3CDTF">2016-09-15T11:35:43Z</dcterms:modified>
</cp:coreProperties>
</file>